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theme/theme13.xml" ContentType="application/vnd.openxmlformats-officedocument.theme+xml"/>
  <Override PartName="/ppt/slideLayouts/slideLayout27.xml" ContentType="application/vnd.openxmlformats-officedocument.presentationml.slideLayout+xml"/>
  <Override PartName="/ppt/theme/theme1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6.xml" ContentType="application/vnd.openxmlformats-officedocument.theme+xml"/>
  <Override PartName="/ppt/slideLayouts/slideLayout34.xml" ContentType="application/vnd.openxmlformats-officedocument.presentationml.slideLayout+xml"/>
  <Override PartName="/ppt/theme/theme1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4" r:id="rId1"/>
    <p:sldMasterId id="2147483817" r:id="rId2"/>
    <p:sldMasterId id="2147483823" r:id="rId3"/>
    <p:sldMasterId id="2147483826" r:id="rId4"/>
    <p:sldMasterId id="2147483829" r:id="rId5"/>
    <p:sldMasterId id="2147483832" r:id="rId6"/>
    <p:sldMasterId id="2147483834" r:id="rId7"/>
    <p:sldMasterId id="2147483837" r:id="rId8"/>
    <p:sldMasterId id="2147483839" r:id="rId9"/>
    <p:sldMasterId id="2147483842" r:id="rId10"/>
    <p:sldMasterId id="2147483844" r:id="rId11"/>
    <p:sldMasterId id="2147483847" r:id="rId12"/>
    <p:sldMasterId id="2147483850" r:id="rId13"/>
    <p:sldMasterId id="2147483852" r:id="rId14"/>
    <p:sldMasterId id="2147483854" r:id="rId15"/>
    <p:sldMasterId id="2147483857" r:id="rId16"/>
    <p:sldMasterId id="2147483862" r:id="rId17"/>
    <p:sldMasterId id="2147483648" r:id="rId18"/>
  </p:sldMasterIdLst>
  <p:notesMasterIdLst>
    <p:notesMasterId r:id="rId44"/>
  </p:notesMasterIdLst>
  <p:sldIdLst>
    <p:sldId id="3249" r:id="rId19"/>
    <p:sldId id="1729" r:id="rId20"/>
    <p:sldId id="3250" r:id="rId21"/>
    <p:sldId id="3254" r:id="rId22"/>
    <p:sldId id="3255" r:id="rId23"/>
    <p:sldId id="3256" r:id="rId24"/>
    <p:sldId id="3258" r:id="rId25"/>
    <p:sldId id="3275" r:id="rId26"/>
    <p:sldId id="3260" r:id="rId27"/>
    <p:sldId id="3259" r:id="rId28"/>
    <p:sldId id="3276" r:id="rId29"/>
    <p:sldId id="3261" r:id="rId30"/>
    <p:sldId id="3271" r:id="rId31"/>
    <p:sldId id="3263" r:id="rId32"/>
    <p:sldId id="3277" r:id="rId33"/>
    <p:sldId id="3264" r:id="rId34"/>
    <p:sldId id="3278" r:id="rId35"/>
    <p:sldId id="3279" r:id="rId36"/>
    <p:sldId id="3272" r:id="rId37"/>
    <p:sldId id="3280" r:id="rId38"/>
    <p:sldId id="3266" r:id="rId39"/>
    <p:sldId id="3273" r:id="rId40"/>
    <p:sldId id="3268" r:id="rId41"/>
    <p:sldId id="3269" r:id="rId42"/>
    <p:sldId id="3270" r:id="rId4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3F0B"/>
    <a:srgbClr val="006C39"/>
    <a:srgbClr val="007E42"/>
    <a:srgbClr val="008646"/>
    <a:srgbClr val="006434"/>
    <a:srgbClr val="8E0309"/>
    <a:srgbClr val="194326"/>
    <a:srgbClr val="FFFFFF"/>
    <a:srgbClr val="E7D7B7"/>
    <a:srgbClr val="D5B97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41" autoAdjust="0"/>
    <p:restoredTop sz="94660"/>
  </p:normalViewPr>
  <p:slideViewPr>
    <p:cSldViewPr snapToGrid="0">
      <p:cViewPr varScale="1">
        <p:scale>
          <a:sx n="117" d="100"/>
          <a:sy n="117" d="100"/>
        </p:scale>
        <p:origin x="1024" y="176"/>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pPr>
                <a:defRPr/>
              </a:pPr>
              <a:t>2024/12/19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a:t>
            </a:fld>
            <a:endParaRPr lang="zh-CN" altLang="en-US" dirty="0"/>
          </a:p>
        </p:txBody>
      </p:sp>
    </p:spTree>
    <p:extLst>
      <p:ext uri="{BB962C8B-B14F-4D97-AF65-F5344CB8AC3E}">
        <p14:creationId xmlns:p14="http://schemas.microsoft.com/office/powerpoint/2010/main" val="3458352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10</a:t>
            </a:fld>
            <a:endParaRPr lang="zh-CN" altLang="en-US" dirty="0"/>
          </a:p>
        </p:txBody>
      </p:sp>
    </p:spTree>
    <p:extLst>
      <p:ext uri="{BB962C8B-B14F-4D97-AF65-F5344CB8AC3E}">
        <p14:creationId xmlns:p14="http://schemas.microsoft.com/office/powerpoint/2010/main" val="733567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11</a:t>
            </a:fld>
            <a:endParaRPr lang="zh-CN" altLang="en-US" dirty="0"/>
          </a:p>
        </p:txBody>
      </p:sp>
    </p:spTree>
    <p:extLst>
      <p:ext uri="{BB962C8B-B14F-4D97-AF65-F5344CB8AC3E}">
        <p14:creationId xmlns:p14="http://schemas.microsoft.com/office/powerpoint/2010/main" val="131985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12</a:t>
            </a:fld>
            <a:endParaRPr lang="zh-CN" altLang="en-US" dirty="0"/>
          </a:p>
        </p:txBody>
      </p:sp>
    </p:spTree>
    <p:extLst>
      <p:ext uri="{BB962C8B-B14F-4D97-AF65-F5344CB8AC3E}">
        <p14:creationId xmlns:p14="http://schemas.microsoft.com/office/powerpoint/2010/main" val="4199762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13</a:t>
            </a:fld>
            <a:endParaRPr lang="zh-CN" altLang="en-US" dirty="0"/>
          </a:p>
        </p:txBody>
      </p:sp>
    </p:spTree>
    <p:extLst>
      <p:ext uri="{BB962C8B-B14F-4D97-AF65-F5344CB8AC3E}">
        <p14:creationId xmlns:p14="http://schemas.microsoft.com/office/powerpoint/2010/main" val="3673414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14</a:t>
            </a:fld>
            <a:endParaRPr lang="zh-CN" altLang="en-US" dirty="0"/>
          </a:p>
        </p:txBody>
      </p:sp>
    </p:spTree>
    <p:extLst>
      <p:ext uri="{BB962C8B-B14F-4D97-AF65-F5344CB8AC3E}">
        <p14:creationId xmlns:p14="http://schemas.microsoft.com/office/powerpoint/2010/main" val="4279849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15</a:t>
            </a:fld>
            <a:endParaRPr lang="zh-CN" altLang="en-US" dirty="0"/>
          </a:p>
        </p:txBody>
      </p:sp>
    </p:spTree>
    <p:extLst>
      <p:ext uri="{BB962C8B-B14F-4D97-AF65-F5344CB8AC3E}">
        <p14:creationId xmlns:p14="http://schemas.microsoft.com/office/powerpoint/2010/main" val="376472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16</a:t>
            </a:fld>
            <a:endParaRPr lang="zh-CN" altLang="en-US" dirty="0"/>
          </a:p>
        </p:txBody>
      </p:sp>
    </p:spTree>
    <p:extLst>
      <p:ext uri="{BB962C8B-B14F-4D97-AF65-F5344CB8AC3E}">
        <p14:creationId xmlns:p14="http://schemas.microsoft.com/office/powerpoint/2010/main" val="114514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17</a:t>
            </a:fld>
            <a:endParaRPr lang="zh-CN" altLang="en-US" dirty="0"/>
          </a:p>
        </p:txBody>
      </p:sp>
    </p:spTree>
    <p:extLst>
      <p:ext uri="{BB962C8B-B14F-4D97-AF65-F5344CB8AC3E}">
        <p14:creationId xmlns:p14="http://schemas.microsoft.com/office/powerpoint/2010/main" val="1237911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18</a:t>
            </a:fld>
            <a:endParaRPr lang="zh-CN" altLang="en-US" dirty="0"/>
          </a:p>
        </p:txBody>
      </p:sp>
    </p:spTree>
    <p:extLst>
      <p:ext uri="{BB962C8B-B14F-4D97-AF65-F5344CB8AC3E}">
        <p14:creationId xmlns:p14="http://schemas.microsoft.com/office/powerpoint/2010/main" val="1590071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19</a:t>
            </a:fld>
            <a:endParaRPr lang="zh-CN" altLang="en-US" dirty="0"/>
          </a:p>
        </p:txBody>
      </p:sp>
    </p:spTree>
    <p:extLst>
      <p:ext uri="{BB962C8B-B14F-4D97-AF65-F5344CB8AC3E}">
        <p14:creationId xmlns:p14="http://schemas.microsoft.com/office/powerpoint/2010/main" val="86780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pPr fontAlgn="base">
                <a:spcBef>
                  <a:spcPct val="0"/>
                </a:spcBef>
                <a:spcAft>
                  <a:spcPct val="0"/>
                </a:spcAft>
              </a:pPr>
              <a:t>2</a:t>
            </a:fld>
            <a:endParaRPr lang="zh-CN" altLang="en-US" dirty="0">
              <a:latin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20</a:t>
            </a:fld>
            <a:endParaRPr lang="zh-CN" altLang="en-US" dirty="0"/>
          </a:p>
        </p:txBody>
      </p:sp>
    </p:spTree>
    <p:extLst>
      <p:ext uri="{BB962C8B-B14F-4D97-AF65-F5344CB8AC3E}">
        <p14:creationId xmlns:p14="http://schemas.microsoft.com/office/powerpoint/2010/main" val="2328071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21</a:t>
            </a:fld>
            <a:endParaRPr lang="zh-CN" altLang="en-US" dirty="0"/>
          </a:p>
        </p:txBody>
      </p:sp>
    </p:spTree>
    <p:extLst>
      <p:ext uri="{BB962C8B-B14F-4D97-AF65-F5344CB8AC3E}">
        <p14:creationId xmlns:p14="http://schemas.microsoft.com/office/powerpoint/2010/main" val="966334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22</a:t>
            </a:fld>
            <a:endParaRPr lang="zh-CN" altLang="en-US" dirty="0"/>
          </a:p>
        </p:txBody>
      </p:sp>
    </p:spTree>
    <p:extLst>
      <p:ext uri="{BB962C8B-B14F-4D97-AF65-F5344CB8AC3E}">
        <p14:creationId xmlns:p14="http://schemas.microsoft.com/office/powerpoint/2010/main" val="283918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23</a:t>
            </a:fld>
            <a:endParaRPr lang="zh-CN" altLang="en-US" dirty="0"/>
          </a:p>
        </p:txBody>
      </p:sp>
    </p:spTree>
    <p:extLst>
      <p:ext uri="{BB962C8B-B14F-4D97-AF65-F5344CB8AC3E}">
        <p14:creationId xmlns:p14="http://schemas.microsoft.com/office/powerpoint/2010/main" val="3354741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24</a:t>
            </a:fld>
            <a:endParaRPr lang="zh-CN" altLang="en-US" dirty="0"/>
          </a:p>
        </p:txBody>
      </p:sp>
    </p:spTree>
    <p:extLst>
      <p:ext uri="{BB962C8B-B14F-4D97-AF65-F5344CB8AC3E}">
        <p14:creationId xmlns:p14="http://schemas.microsoft.com/office/powerpoint/2010/main" val="1526483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25</a:t>
            </a:fld>
            <a:endParaRPr lang="zh-CN" altLang="en-US" dirty="0"/>
          </a:p>
        </p:txBody>
      </p:sp>
    </p:spTree>
    <p:extLst>
      <p:ext uri="{BB962C8B-B14F-4D97-AF65-F5344CB8AC3E}">
        <p14:creationId xmlns:p14="http://schemas.microsoft.com/office/powerpoint/2010/main" val="299558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402489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a:t>
            </a:fld>
            <a:endParaRPr lang="zh-CN" altLang="en-US" dirty="0"/>
          </a:p>
        </p:txBody>
      </p:sp>
    </p:spTree>
    <p:extLst>
      <p:ext uri="{BB962C8B-B14F-4D97-AF65-F5344CB8AC3E}">
        <p14:creationId xmlns:p14="http://schemas.microsoft.com/office/powerpoint/2010/main" val="50804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5</a:t>
            </a:fld>
            <a:endParaRPr lang="zh-CN" altLang="en-US" dirty="0"/>
          </a:p>
        </p:txBody>
      </p:sp>
    </p:spTree>
    <p:extLst>
      <p:ext uri="{BB962C8B-B14F-4D97-AF65-F5344CB8AC3E}">
        <p14:creationId xmlns:p14="http://schemas.microsoft.com/office/powerpoint/2010/main" val="3354752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a:t>
            </a:fld>
            <a:endParaRPr lang="zh-CN" altLang="en-US" dirty="0"/>
          </a:p>
        </p:txBody>
      </p:sp>
    </p:spTree>
    <p:extLst>
      <p:ext uri="{BB962C8B-B14F-4D97-AF65-F5344CB8AC3E}">
        <p14:creationId xmlns:p14="http://schemas.microsoft.com/office/powerpoint/2010/main" val="3586864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7</a:t>
            </a:fld>
            <a:endParaRPr lang="zh-CN" altLang="en-US" dirty="0"/>
          </a:p>
        </p:txBody>
      </p:sp>
    </p:spTree>
    <p:extLst>
      <p:ext uri="{BB962C8B-B14F-4D97-AF65-F5344CB8AC3E}">
        <p14:creationId xmlns:p14="http://schemas.microsoft.com/office/powerpoint/2010/main" val="51777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8</a:t>
            </a:fld>
            <a:endParaRPr lang="zh-CN" altLang="en-US" dirty="0"/>
          </a:p>
        </p:txBody>
      </p:sp>
    </p:spTree>
    <p:extLst>
      <p:ext uri="{BB962C8B-B14F-4D97-AF65-F5344CB8AC3E}">
        <p14:creationId xmlns:p14="http://schemas.microsoft.com/office/powerpoint/2010/main" val="322052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9</a:t>
            </a:fld>
            <a:endParaRPr lang="zh-CN" altLang="en-US" dirty="0"/>
          </a:p>
        </p:txBody>
      </p:sp>
    </p:spTree>
    <p:extLst>
      <p:ext uri="{BB962C8B-B14F-4D97-AF65-F5344CB8AC3E}">
        <p14:creationId xmlns:p14="http://schemas.microsoft.com/office/powerpoint/2010/main" val="3518918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r="25963"/>
          <a:stretch/>
        </p:blipFill>
        <p:spPr>
          <a:xfrm>
            <a:off x="7191376" y="133072"/>
            <a:ext cx="5028334"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9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8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a:extLst>
                  <a:ext uri="{FF2B5EF4-FFF2-40B4-BE49-F238E27FC236}">
                    <a16:creationId xmlns:a16="http://schemas.microsoft.com/office/drawing/2014/main" id="{4EB45816-40C4-4065-9181-C29D2BECD84E}"/>
                  </a:ext>
                </a:extLst>
              </p:cNvPr>
              <p:cNvGrpSpPr/>
              <p:nvPr/>
            </p:nvGrpSpPr>
            <p:grpSpPr>
              <a:xfrm>
                <a:off x="1769227" y="3776579"/>
                <a:ext cx="501270" cy="527572"/>
                <a:chOff x="6113463" y="3541713"/>
                <a:chExt cx="484188" cy="509588"/>
              </a:xfrm>
              <a:solidFill>
                <a:schemeClr val="bg1">
                  <a:alpha val="5000"/>
                </a:schemeClr>
              </a:solidFill>
            </p:grpSpPr>
            <p:sp>
              <p:nvSpPr>
                <p:cNvPr id="8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C43281D5-D15F-4210-8FEF-5D0B83A54FD6}"/>
                  </a:ext>
                </a:extLst>
              </p:cNvPr>
              <p:cNvGrpSpPr/>
              <p:nvPr/>
            </p:nvGrpSpPr>
            <p:grpSpPr>
              <a:xfrm>
                <a:off x="1752714" y="2031919"/>
                <a:ext cx="568653" cy="718220"/>
                <a:chOff x="6108700" y="2066926"/>
                <a:chExt cx="549275" cy="693738"/>
              </a:xfrm>
              <a:solidFill>
                <a:schemeClr val="bg1">
                  <a:alpha val="5000"/>
                </a:schemeClr>
              </a:solidFill>
            </p:grpSpPr>
            <p:sp>
              <p:nvSpPr>
                <p:cNvPr id="8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a:extLst>
                  <a:ext uri="{FF2B5EF4-FFF2-40B4-BE49-F238E27FC236}">
                    <a16:creationId xmlns:a16="http://schemas.microsoft.com/office/drawing/2014/main" id="{CD1C2EA2-DECB-4C4E-997D-8417E76BE944}"/>
                  </a:ext>
                </a:extLst>
              </p:cNvPr>
              <p:cNvGrpSpPr/>
              <p:nvPr/>
            </p:nvGrpSpPr>
            <p:grpSpPr>
              <a:xfrm>
                <a:off x="1855433" y="3075554"/>
                <a:ext cx="381292" cy="328704"/>
                <a:chOff x="6186488" y="2930526"/>
                <a:chExt cx="368300" cy="317500"/>
              </a:xfrm>
              <a:solidFill>
                <a:schemeClr val="bg1">
                  <a:alpha val="5000"/>
                </a:schemeClr>
              </a:solidFill>
            </p:grpSpPr>
            <p:sp>
              <p:nvSpPr>
                <p:cNvPr id="7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a:extLst>
                    <a:ext uri="{FF2B5EF4-FFF2-40B4-BE49-F238E27FC236}">
                      <a16:creationId xmlns:a16="http://schemas.microsoft.com/office/drawing/2014/main" id="{D88D9717-3185-4A77-8E18-2A8659D441F7}"/>
                    </a:ext>
                  </a:extLst>
                </p:cNvPr>
                <p:cNvSpPr>
                  <a:spLocks/>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17468328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45621895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79088570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a:extLst>
                  <a:ext uri="{FF2B5EF4-FFF2-40B4-BE49-F238E27FC236}">
                    <a16:creationId xmlns:a16="http://schemas.microsoft.com/office/drawing/2014/main" id="{CC1FA68D-3307-481A-8E89-D3CB2E8693F4}"/>
                  </a:ext>
                </a:extLst>
              </p:cNvPr>
              <p:cNvSpPr>
                <a:spLocks/>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8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62188840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a:extLst>
                  <a:ext uri="{FF2B5EF4-FFF2-40B4-BE49-F238E27FC236}">
                    <a16:creationId xmlns:a16="http://schemas.microsoft.com/office/drawing/2014/main" id="{CC1FA68D-3307-481A-8E89-D3CB2E8693F4}"/>
                  </a:ext>
                </a:extLst>
              </p:cNvPr>
              <p:cNvSpPr>
                <a:spLocks/>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8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7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7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2699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3445493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428239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08616586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57471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6="http://schemas.microsoft.com/office/drawing/2014/main" xmlns:a14="http://schemas.microsoft.com/office/drawing/2010/main"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827703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a:extLst>
                  <a:ext uri="{FF2B5EF4-FFF2-40B4-BE49-F238E27FC236}">
                    <a16:creationId xmlns:a16="http://schemas.microsoft.com/office/drawing/2014/main" id="{CC1FA68D-3307-481A-8E89-D3CB2E8693F4}"/>
                  </a:ext>
                </a:extLst>
              </p:cNvPr>
              <p:cNvSpPr>
                <a:spLocks/>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4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03907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6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6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a:extLst>
                  <a:ext uri="{FF2B5EF4-FFF2-40B4-BE49-F238E27FC236}">
                    <a16:creationId xmlns:a16="http://schemas.microsoft.com/office/drawing/2014/main" id="{4EB45816-40C4-4065-9181-C29D2BECD84E}"/>
                  </a:ext>
                </a:extLst>
              </p:cNvPr>
              <p:cNvGrpSpPr/>
              <p:nvPr/>
            </p:nvGrpSpPr>
            <p:grpSpPr>
              <a:xfrm>
                <a:off x="1769224" y="3776575"/>
                <a:ext cx="501269" cy="527571"/>
                <a:chOff x="6113463" y="3541713"/>
                <a:chExt cx="484188" cy="509588"/>
              </a:xfrm>
              <a:solidFill>
                <a:schemeClr val="bg1">
                  <a:alpha val="5000"/>
                </a:schemeClr>
              </a:solidFill>
            </p:grpSpPr>
            <p:sp>
              <p:nvSpPr>
                <p:cNvPr id="5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C43281D5-D15F-4210-8FEF-5D0B83A54FD6}"/>
                  </a:ext>
                </a:extLst>
              </p:cNvPr>
              <p:cNvGrpSpPr/>
              <p:nvPr/>
            </p:nvGrpSpPr>
            <p:grpSpPr>
              <a:xfrm>
                <a:off x="1752713" y="2031917"/>
                <a:ext cx="568652" cy="718219"/>
                <a:chOff x="6108700" y="2066926"/>
                <a:chExt cx="549275" cy="693738"/>
              </a:xfrm>
              <a:solidFill>
                <a:schemeClr val="bg1">
                  <a:alpha val="5000"/>
                </a:schemeClr>
              </a:solidFill>
            </p:grpSpPr>
            <p:sp>
              <p:nvSpPr>
                <p:cNvPr id="5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a:extLst>
                  <a:ext uri="{FF2B5EF4-FFF2-40B4-BE49-F238E27FC236}">
                    <a16:creationId xmlns:a16="http://schemas.microsoft.com/office/drawing/2014/main" id="{CD1C2EA2-DECB-4C4E-997D-8417E76BE944}"/>
                  </a:ext>
                </a:extLst>
              </p:cNvPr>
              <p:cNvGrpSpPr/>
              <p:nvPr/>
            </p:nvGrpSpPr>
            <p:grpSpPr>
              <a:xfrm>
                <a:off x="1855431" y="3075552"/>
                <a:ext cx="381292" cy="328704"/>
                <a:chOff x="6186488" y="2930526"/>
                <a:chExt cx="368300" cy="317500"/>
              </a:xfrm>
              <a:solidFill>
                <a:schemeClr val="bg1">
                  <a:alpha val="5000"/>
                </a:schemeClr>
              </a:solidFill>
            </p:grpSpPr>
            <p:sp>
              <p:nvSpPr>
                <p:cNvPr id="5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a:extLst>
                    <a:ext uri="{FF2B5EF4-FFF2-40B4-BE49-F238E27FC236}">
                      <a16:creationId xmlns:a16="http://schemas.microsoft.com/office/drawing/2014/main" id="{D88D9717-3185-4A77-8E18-2A8659D441F7}"/>
                    </a:ext>
                  </a:extLst>
                </p:cNvPr>
                <p:cNvSpPr>
                  <a:spLocks/>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a:extLst>
              <a:ext uri="{FF2B5EF4-FFF2-40B4-BE49-F238E27FC236}">
                <a16:creationId xmlns:a16="http://schemas.microsoft.com/office/drawing/2014/main" id="{F63B7C85-1073-4365-852C-DE0C04E61BED}"/>
              </a:ext>
            </a:extLst>
          </p:cNvPr>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t>2019/5/27</a:t>
            </a:fld>
            <a:endParaRPr lang="zh-CN" altLang="en-US" dirty="0"/>
          </a:p>
        </p:txBody>
      </p:sp>
    </p:spTree>
    <p:extLst>
      <p:ext uri="{BB962C8B-B14F-4D97-AF65-F5344CB8AC3E}">
        <p14:creationId xmlns:p14="http://schemas.microsoft.com/office/powerpoint/2010/main" val="4135649176"/>
      </p:ext>
    </p:extLst>
  </p:cSld>
  <p:clrMapOvr>
    <a:masterClrMapping/>
  </p:clrMapOvr>
  <p:extLst>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18539471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1313464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15124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407948008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308895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r="20215"/>
          <a:stretch/>
        </p:blipFill>
        <p:spPr>
          <a:xfrm>
            <a:off x="6592525" y="0"/>
            <a:ext cx="5609371"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3"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0"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4"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2"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9"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024300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42284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1019224811"/>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l="29063" r="32938"/>
          <a:stretch/>
        </p:blipFill>
        <p:spPr>
          <a:xfrm>
            <a:off x="0" y="0"/>
            <a:ext cx="3914775"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a:extLst>
              <a:ext uri="{FF2B5EF4-FFF2-40B4-BE49-F238E27FC236}">
                <a16:creationId xmlns:a16="http://schemas.microsoft.com/office/drawing/2014/main" id="{DFF6BFE1-1DD5-454F-BE20-A55DAB22A652}"/>
              </a:ext>
            </a:extLst>
          </p:cNvPr>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5400" b="0" i="0" u="none" strike="noStrike" kern="1200" cap="none" spc="600" normalizeH="0" baseline="0" noProof="0" dirty="0">
                <a:ln>
                  <a:noFill/>
                </a:ln>
                <a:solidFill>
                  <a:prstClr val="white"/>
                </a:solidFill>
                <a:effectLst/>
                <a:uLnTx/>
                <a:uFillTx/>
                <a:latin typeface="微软雅黑"/>
                <a:ea typeface="微软雅黑"/>
                <a:cs typeface="+mn-cs"/>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a:ext>
            </a:extLst>
          </a:blip>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8358887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a:extLst>
                  <a:ext uri="{FF2B5EF4-FFF2-40B4-BE49-F238E27FC236}">
                    <a16:creationId xmlns:a16="http://schemas.microsoft.com/office/drawing/2014/main" id="{CC1FA68D-3307-481A-8E89-D3CB2E8693F4}"/>
                  </a:ext>
                </a:extLst>
              </p:cNvPr>
              <p:cNvSpPr>
                <a:spLocks/>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10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10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9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9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9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9233063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8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21058007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26331734"/>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421814680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11994060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1902434754"/>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261444738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5785044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7" name="标题 11">
            <a:extLst>
              <a:ext uri="{FF2B5EF4-FFF2-40B4-BE49-F238E27FC236}">
                <a16:creationId xmlns:a16="http://schemas.microsoft.com/office/drawing/2014/main" id="{F740B2F3-F46E-47AE-8C0D-F561C0D52E87}"/>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2325765700"/>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86924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623030551"/>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75E756C-98CD-4DE4-BB41-9C72D0D63F70}"/>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94364328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12345520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536812543"/>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29855849"/>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70348433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613189"/>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a:extLst>
              <a:ext uri="{FF2B5EF4-FFF2-40B4-BE49-F238E27FC236}">
                <a16:creationId xmlns:a16="http://schemas.microsoft.com/office/drawing/2014/main" id="{B751A2AD-C679-48C2-AFF3-1AB781A3D02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514587670"/>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095697"/>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914457395"/>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0F4148E-045B-44EE-8A4E-88B14DCC5EAE}"/>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70628986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3126297783"/>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893340575"/>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a:extLst>
                  <a:ext uri="{FF2B5EF4-FFF2-40B4-BE49-F238E27FC236}">
                    <a16:creationId xmlns:a16="http://schemas.microsoft.com/office/drawing/2014/main" id="{CC1FA68D-3307-481A-8E89-D3CB2E8693F4}"/>
                  </a:ext>
                </a:extLst>
              </p:cNvPr>
              <p:cNvSpPr>
                <a:spLocks/>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7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6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6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a:extLst>
                    <a:ext uri="{FF2B5EF4-FFF2-40B4-BE49-F238E27FC236}">
                      <a16:creationId xmlns:a16="http://schemas.microsoft.com/office/drawing/2014/main" id="{D88D9717-3185-4A77-8E18-2A8659D441F7}"/>
                    </a:ext>
                  </a:extLst>
                </p:cNvPr>
                <p:cNvSpPr>
                  <a:spLocks/>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7776513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9" name="标题 11">
            <a:extLst>
              <a:ext uri="{FF2B5EF4-FFF2-40B4-BE49-F238E27FC236}">
                <a16:creationId xmlns:a16="http://schemas.microsoft.com/office/drawing/2014/main" id="{0D0682F6-A194-4FB3-8EF2-674B6164F91F}"/>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755475154"/>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3451183471"/>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996990182"/>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4" name="标题 11">
            <a:extLst>
              <a:ext uri="{FF2B5EF4-FFF2-40B4-BE49-F238E27FC236}">
                <a16:creationId xmlns:a16="http://schemas.microsoft.com/office/drawing/2014/main" id="{FDDD1B7B-042D-4B1B-81C1-5A7085CDFC26}"/>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441983698"/>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2346273391"/>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313807162"/>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2" name="标题 11">
            <a:extLst>
              <a:ext uri="{FF2B5EF4-FFF2-40B4-BE49-F238E27FC236}">
                <a16:creationId xmlns:a16="http://schemas.microsoft.com/office/drawing/2014/main" id="{A87381B5-231A-44CC-994D-B480CB6C319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229170675"/>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253670715"/>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2169408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393678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17871306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6359417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73388381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6.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7.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16.xml"/><Relationship Id="rId4" Type="http://schemas.openxmlformats.org/officeDocument/2006/relationships/slideLayout" Target="../slideLayouts/slideLayout33.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theme" Target="../theme/theme18.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88074183"/>
      </p:ext>
    </p:extLst>
  </p:cSld>
  <p:clrMap bg1="lt1" tx1="dk1" bg2="lt2" tx2="dk2" accent1="accent1" accent2="accent2" accent3="accent3" accent4="accent4" accent5="accent5" accent6="accent6" hlink="hlink" folHlink="folHlink"/>
  <p:sldLayoutIdLst>
    <p:sldLayoutId id="2147483815" r:id="rId1"/>
    <p:sldLayoutId id="214748381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42085025"/>
      </p:ext>
    </p:extLst>
  </p:cSld>
  <p:clrMap bg1="lt1" tx1="dk1" bg2="lt2" tx2="dk2" accent1="accent1" accent2="accent2" accent3="accent3" accent4="accent4" accent5="accent5" accent6="accent6" hlink="hlink" folHlink="folHlink"/>
  <p:sldLayoutIdLst>
    <p:sldLayoutId id="2147483843" r:id="rId1"/>
    <p:sldLayoutId id="2147483873"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776531760"/>
      </p:ext>
    </p:extLst>
  </p:cSld>
  <p:clrMap bg1="lt1" tx1="dk1" bg2="lt2" tx2="dk2" accent1="accent1" accent2="accent2" accent3="accent3" accent4="accent4" accent5="accent5" accent6="accent6" hlink="hlink" folHlink="folHlink"/>
  <p:sldLayoutIdLst>
    <p:sldLayoutId id="2147483845" r:id="rId1"/>
    <p:sldLayoutId id="214748384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697531665"/>
      </p:ext>
    </p:extLst>
  </p:cSld>
  <p:clrMap bg1="lt1" tx1="dk1" bg2="lt2" tx2="dk2" accent1="accent1" accent2="accent2" accent3="accent3" accent4="accent4" accent5="accent5" accent6="accent6" hlink="hlink" folHlink="folHlink"/>
  <p:sldLayoutIdLst>
    <p:sldLayoutId id="2147483848" r:id="rId1"/>
    <p:sldLayoutId id="214748384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62872483"/>
      </p:ext>
    </p:extLst>
  </p:cSld>
  <p:clrMap bg1="lt1" tx1="dk1" bg2="lt2" tx2="dk2" accent1="accent1" accent2="accent2" accent3="accent3" accent4="accent4" accent5="accent5" accent6="accent6" hlink="hlink" folHlink="folHlink"/>
  <p:sldLayoutIdLst>
    <p:sldLayoutId id="214748385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88422417"/>
      </p:ext>
    </p:extLst>
  </p:cSld>
  <p:clrMap bg1="lt1" tx1="dk1" bg2="lt2" tx2="dk2" accent1="accent1" accent2="accent2" accent3="accent3" accent4="accent4" accent5="accent5" accent6="accent6" hlink="hlink" folHlink="folHlink"/>
  <p:sldLayoutIdLst>
    <p:sldLayoutId id="214748385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75256554"/>
      </p:ext>
    </p:extLst>
  </p:cSld>
  <p:clrMap bg1="lt1" tx1="dk1" bg2="lt2" tx2="dk2" accent1="accent1" accent2="accent2" accent3="accent3" accent4="accent4" accent5="accent5" accent6="accent6" hlink="hlink" folHlink="folHlink"/>
  <p:sldLayoutIdLst>
    <p:sldLayoutId id="2147483855" r:id="rId1"/>
    <p:sldLayoutId id="214748385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30245204"/>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799553330"/>
      </p:ext>
    </p:extLst>
  </p:cSld>
  <p:clrMap bg1="lt1" tx1="dk1" bg2="lt2" tx2="dk2" accent1="accent1" accent2="accent2" accent3="accent3" accent4="accent4" accent5="accent5" accent6="accent6" hlink="hlink" folHlink="folHlink"/>
  <p:sldLayoutIdLst>
    <p:sldLayoutId id="214748386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2024/12/19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865" r:id="rId2"/>
    <p:sldLayoutId id="2147483785" r:id="rId3"/>
    <p:sldLayoutId id="2147483789" r:id="rId4"/>
    <p:sldLayoutId id="2147483866" r:id="rId5"/>
    <p:sldLayoutId id="2147483797" r:id="rId6"/>
    <p:sldLayoutId id="2147483783" r:id="rId7"/>
    <p:sldLayoutId id="2147483864" r:id="rId8"/>
    <p:sldLayoutId id="2147483793" r:id="rId9"/>
    <p:sldLayoutId id="2147483867" r:id="rId10"/>
    <p:sldLayoutId id="2147483794" r:id="rId11"/>
    <p:sldLayoutId id="2147483796" r:id="rId12"/>
    <p:sldLayoutId id="2147483868" r:id="rId13"/>
    <p:sldLayoutId id="2147483799" r:id="rId14"/>
    <p:sldLayoutId id="2147483807" r:id="rId15"/>
    <p:sldLayoutId id="2147483869" r:id="rId16"/>
    <p:sldLayoutId id="2147483808" r:id="rId17"/>
    <p:sldLayoutId id="2147483811" r:id="rId18"/>
    <p:sldLayoutId id="2147483870" r:id="rId19"/>
    <p:sldLayoutId id="2147483812" r:id="rId20"/>
    <p:sldLayoutId id="2147483809" r:id="rId21"/>
    <p:sldLayoutId id="2147483871" r:id="rId22"/>
    <p:sldLayoutId id="2147483810" r:id="rId23"/>
    <p:sldLayoutId id="2147483872"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137328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103105202"/>
      </p:ext>
    </p:extLst>
  </p:cSld>
  <p:clrMap bg1="lt1" tx1="dk1" bg2="lt2" tx2="dk2" accent1="accent1" accent2="accent2" accent3="accent3" accent4="accent4" accent5="accent5" accent6="accent6" hlink="hlink" folHlink="folHlink"/>
  <p:sldLayoutIdLst>
    <p:sldLayoutId id="2147483824" r:id="rId1"/>
    <p:sldLayoutId id="2147483825"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05390882"/>
      </p:ext>
    </p:extLst>
  </p:cSld>
  <p:clrMap bg1="lt1" tx1="dk1" bg2="lt2" tx2="dk2" accent1="accent1" accent2="accent2" accent3="accent3" accent4="accent4" accent5="accent5" accent6="accent6" hlink="hlink" folHlink="folHlink"/>
  <p:sldLayoutIdLst>
    <p:sldLayoutId id="2147483827" r:id="rId1"/>
    <p:sldLayoutId id="214748382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931798961"/>
      </p:ext>
    </p:extLst>
  </p:cSld>
  <p:clrMap bg1="lt1" tx1="dk1" bg2="lt2" tx2="dk2" accent1="accent1" accent2="accent2" accent3="accent3" accent4="accent4" accent5="accent5" accent6="accent6" hlink="hlink" folHlink="folHlink"/>
  <p:sldLayoutIdLst>
    <p:sldLayoutId id="2147483830" r:id="rId1"/>
    <p:sldLayoutId id="214748383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9046446"/>
      </p:ext>
    </p:extLst>
  </p:cSld>
  <p:clrMap bg1="lt1" tx1="dk1" bg2="lt2" tx2="dk2" accent1="accent1" accent2="accent2" accent3="accent3" accent4="accent4" accent5="accent5" accent6="accent6" hlink="hlink" folHlink="folHlink"/>
  <p:sldLayoutIdLst>
    <p:sldLayoutId id="214748383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2263053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74"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4798245"/>
      </p:ext>
    </p:extLst>
  </p:cSld>
  <p:clrMap bg1="lt1" tx1="dk1" bg2="lt2" tx2="dk2" accent1="accent1" accent2="accent2" accent3="accent3" accent4="accent4" accent5="accent5" accent6="accent6" hlink="hlink" folHlink="folHlink"/>
  <p:sldLayoutIdLst>
    <p:sldLayoutId id="2147483838"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7571197"/>
      </p:ext>
    </p:extLst>
  </p:cSld>
  <p:clrMap bg1="lt1" tx1="dk1" bg2="lt2" tx2="dk2" accent1="accent1" accent2="accent2" accent3="accent3" accent4="accent4" accent5="accent5" accent6="accent6" hlink="hlink" folHlink="folHlink"/>
  <p:sldLayoutIdLst>
    <p:sldLayoutId id="2147483840" r:id="rId1"/>
    <p:sldLayoutId id="214748384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54.sv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56.sv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5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4.jpe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7768DDC1-53B0-453E-A7C4-85DB30707782}"/>
              </a:ext>
            </a:extLst>
          </p:cNvPr>
          <p:cNvSpPr/>
          <p:nvPr/>
        </p:nvSpPr>
        <p:spPr>
          <a:xfrm>
            <a:off x="2442953" y="5796337"/>
            <a:ext cx="2077200"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报告</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人：廖东海</a:t>
            </a:r>
          </a:p>
        </p:txBody>
      </p:sp>
      <p:sp>
        <p:nvSpPr>
          <p:cNvPr id="49" name="矩形: 圆角 48">
            <a:extLst>
              <a:ext uri="{FF2B5EF4-FFF2-40B4-BE49-F238E27FC236}">
                <a16:creationId xmlns:a16="http://schemas.microsoft.com/office/drawing/2014/main" id="{6FA073E1-F7C8-46A1-A63E-92F344AB2CB4}"/>
              </a:ext>
            </a:extLst>
          </p:cNvPr>
          <p:cNvSpPr/>
          <p:nvPr/>
        </p:nvSpPr>
        <p:spPr>
          <a:xfrm>
            <a:off x="7161718" y="5796337"/>
            <a:ext cx="2012496"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时间</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a:t>
            </a:r>
            <a:fld id="{7FD84DE4-6AE1-4B58-BBB6-36A20B8922DE}" type="datetime1">
              <a:rPr lang="zh-CN" altLang="en-US" smtClean="0">
                <a:solidFill>
                  <a:srgbClr val="FFFFFF"/>
                </a:solidFill>
                <a:latin typeface="Arial"/>
                <a:ea typeface="微软雅黑"/>
              </a:rPr>
              <a:t>2024/12/19</a:t>
            </a:fld>
            <a:endParaRPr kumimoji="0" lang="zh-CN" altLang="en-US"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0" name="任意多边形: 形状 49">
            <a:extLst>
              <a:ext uri="{FF2B5EF4-FFF2-40B4-BE49-F238E27FC236}">
                <a16:creationId xmlns:a16="http://schemas.microsoft.com/office/drawing/2014/main" id="{4BD5183D-F6D1-4DEC-8FB6-46F3C5C8E2AB}"/>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BAF502-6CC5-4156-BC6E-0F22920FD1B4}"/>
              </a:ext>
            </a:extLst>
          </p:cNvPr>
          <p:cNvSpPr>
            <a:spLocks noGrp="1"/>
          </p:cNvSpPr>
          <p:nvPr>
            <p:ph type="body" sz="quarter" idx="4294967295"/>
          </p:nvPr>
        </p:nvSpPr>
        <p:spPr>
          <a:xfrm>
            <a:off x="1689100" y="4298950"/>
            <a:ext cx="8813800" cy="714375"/>
          </a:xfrm>
        </p:spPr>
        <p:txBody>
          <a:bodyPr/>
          <a:lstStyle/>
          <a:p>
            <a:pPr marL="0" indent="0" algn="ctr">
              <a:buNone/>
            </a:pPr>
            <a:r>
              <a:rPr lang="en-US" altLang="zh-CN" sz="4800" b="1" dirty="0"/>
              <a:t>ReL4:</a:t>
            </a:r>
            <a:r>
              <a:rPr lang="zh-CN" altLang="en-US" sz="4800" b="1" dirty="0"/>
              <a:t>高性能异步微内核</a:t>
            </a:r>
            <a:r>
              <a:rPr lang="zh-CN" altLang="en-US" sz="4800" b="1"/>
              <a:t>设计与实现</a:t>
            </a:r>
            <a:endParaRPr lang="zh-CN" altLang="en-US" sz="4800" b="1" dirty="0"/>
          </a:p>
        </p:txBody>
      </p:sp>
    </p:spTree>
    <p:extLst>
      <p:ext uri="{BB962C8B-B14F-4D97-AF65-F5344CB8AC3E}">
        <p14:creationId xmlns:p14="http://schemas.microsoft.com/office/powerpoint/2010/main" val="105651671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总结</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09018955-8B7E-4C3C-A177-A0AC78ACF8F4}"/>
              </a:ext>
            </a:extLst>
          </p:cNvPr>
          <p:cNvSpPr txBox="1"/>
          <p:nvPr/>
        </p:nvSpPr>
        <p:spPr>
          <a:xfrm>
            <a:off x="827099" y="992919"/>
            <a:ext cx="2373923" cy="589055"/>
          </a:xfrm>
          <a:prstGeom prst="rect">
            <a:avLst/>
          </a:prstGeom>
          <a:solidFill>
            <a:srgbClr val="A13F0B"/>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总结</a:t>
            </a:r>
          </a:p>
        </p:txBody>
      </p:sp>
      <p:graphicFrame>
        <p:nvGraphicFramePr>
          <p:cNvPr id="12" name="表格 16">
            <a:extLst>
              <a:ext uri="{FF2B5EF4-FFF2-40B4-BE49-F238E27FC236}">
                <a16:creationId xmlns:a16="http://schemas.microsoft.com/office/drawing/2014/main" id="{60562956-9602-432A-B86B-DEB64CA09EE3}"/>
              </a:ext>
            </a:extLst>
          </p:cNvPr>
          <p:cNvGraphicFramePr>
            <a:graphicFrameLocks noGrp="1"/>
          </p:cNvGraphicFramePr>
          <p:nvPr>
            <p:extLst>
              <p:ext uri="{D42A27DB-BD31-4B8C-83A1-F6EECF244321}">
                <p14:modId xmlns:p14="http://schemas.microsoft.com/office/powerpoint/2010/main" val="2761422852"/>
              </p:ext>
            </p:extLst>
          </p:nvPr>
        </p:nvGraphicFramePr>
        <p:xfrm>
          <a:off x="1770414" y="1614008"/>
          <a:ext cx="9344892" cy="4450080"/>
        </p:xfrm>
        <a:graphic>
          <a:graphicData uri="http://schemas.openxmlformats.org/drawingml/2006/table">
            <a:tbl>
              <a:tblPr firstRow="1" bandRow="1">
                <a:tableStyleId>{5C22544A-7EE6-4342-B048-85BDC9FD1C3A}</a:tableStyleId>
              </a:tblPr>
              <a:tblGrid>
                <a:gridCol w="1566552">
                  <a:extLst>
                    <a:ext uri="{9D8B030D-6E8A-4147-A177-3AD203B41FA5}">
                      <a16:colId xmlns:a16="http://schemas.microsoft.com/office/drawing/2014/main" val="930473819"/>
                    </a:ext>
                  </a:extLst>
                </a:gridCol>
                <a:gridCol w="2683824">
                  <a:extLst>
                    <a:ext uri="{9D8B030D-6E8A-4147-A177-3AD203B41FA5}">
                      <a16:colId xmlns:a16="http://schemas.microsoft.com/office/drawing/2014/main" val="2793346516"/>
                    </a:ext>
                  </a:extLst>
                </a:gridCol>
                <a:gridCol w="2054431">
                  <a:extLst>
                    <a:ext uri="{9D8B030D-6E8A-4147-A177-3AD203B41FA5}">
                      <a16:colId xmlns:a16="http://schemas.microsoft.com/office/drawing/2014/main" val="1943138545"/>
                    </a:ext>
                  </a:extLst>
                </a:gridCol>
                <a:gridCol w="3040085">
                  <a:extLst>
                    <a:ext uri="{9D8B030D-6E8A-4147-A177-3AD203B41FA5}">
                      <a16:colId xmlns:a16="http://schemas.microsoft.com/office/drawing/2014/main" val="3330276622"/>
                    </a:ext>
                  </a:extLst>
                </a:gridCol>
              </a:tblGrid>
              <a:tr h="370840">
                <a:tc>
                  <a:txBody>
                    <a:bodyPr/>
                    <a:lstStyle/>
                    <a:p>
                      <a:r>
                        <a:rPr lang="zh-CN" altLang="en-US" dirty="0"/>
                        <a:t>优化方法</a:t>
                      </a:r>
                    </a:p>
                  </a:txBody>
                  <a:tcPr anchor="ctr"/>
                </a:tc>
                <a:tc>
                  <a:txBody>
                    <a:bodyPr/>
                    <a:lstStyle/>
                    <a:p>
                      <a:r>
                        <a:rPr lang="zh-CN" altLang="en-US" dirty="0"/>
                        <a:t>详细分类</a:t>
                      </a:r>
                    </a:p>
                  </a:txBody>
                  <a:tcPr anchor="ctr"/>
                </a:tc>
                <a:tc>
                  <a:txBody>
                    <a:bodyPr/>
                    <a:lstStyle/>
                    <a:p>
                      <a:r>
                        <a:rPr lang="zh-CN" altLang="en-US" dirty="0"/>
                        <a:t>实例</a:t>
                      </a:r>
                    </a:p>
                  </a:txBody>
                  <a:tcPr anchor="ctr"/>
                </a:tc>
                <a:tc>
                  <a:txBody>
                    <a:bodyPr/>
                    <a:lstStyle/>
                    <a:p>
                      <a:r>
                        <a:rPr lang="zh-CN" altLang="en-US" dirty="0"/>
                        <a:t>缺点</a:t>
                      </a:r>
                    </a:p>
                  </a:txBody>
                  <a:tcPr anchor="ctr"/>
                </a:tc>
                <a:extLst>
                  <a:ext uri="{0D108BD9-81ED-4DB2-BD59-A6C34878D82A}">
                    <a16:rowId xmlns:a16="http://schemas.microsoft.com/office/drawing/2014/main" val="473447919"/>
                  </a:ext>
                </a:extLst>
              </a:tr>
              <a:tr h="370840">
                <a:tc rowSpan="3">
                  <a:txBody>
                    <a:bodyPr/>
                    <a:lstStyle/>
                    <a:p>
                      <a:pPr algn="ctr"/>
                      <a:r>
                        <a:rPr lang="zh-CN" altLang="en-US" dirty="0"/>
                        <a:t>减少内核路径</a:t>
                      </a:r>
                    </a:p>
                  </a:txBody>
                  <a:tcPr anchor="ctr"/>
                </a:tc>
                <a:tc>
                  <a:txBody>
                    <a:bodyPr/>
                    <a:lstStyle/>
                    <a:p>
                      <a:pPr algn="ctr"/>
                      <a:r>
                        <a:rPr lang="zh-CN" altLang="en-US" dirty="0"/>
                        <a:t>懒惰调度</a:t>
                      </a:r>
                    </a:p>
                  </a:txBody>
                  <a:tcPr anchor="ctr"/>
                </a:tc>
                <a:tc>
                  <a:txBody>
                    <a:bodyPr/>
                    <a:lstStyle/>
                    <a:p>
                      <a:r>
                        <a:rPr lang="en-US" altLang="zh-CN" sz="1800" b="0" i="0" kern="1200" dirty="0">
                          <a:solidFill>
                            <a:schemeClr val="dk1"/>
                          </a:solidFill>
                          <a:effectLst/>
                          <a:latin typeface="+mn-lt"/>
                          <a:ea typeface="+mn-ea"/>
                          <a:cs typeface="+mn-cs"/>
                        </a:rPr>
                        <a:t>[1,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上下文切换开销已经成为性能瓶颈</a:t>
                      </a:r>
                      <a:endParaRPr lang="zh-CN" altLang="en-US" dirty="0"/>
                    </a:p>
                  </a:txBody>
                  <a:tcPr anchor="ctr"/>
                </a:tc>
                <a:extLst>
                  <a:ext uri="{0D108BD9-81ED-4DB2-BD59-A6C34878D82A}">
                    <a16:rowId xmlns:a16="http://schemas.microsoft.com/office/drawing/2014/main" val="3603254353"/>
                  </a:ext>
                </a:extLst>
              </a:tr>
              <a:tr h="370840">
                <a:tc vMerge="1">
                  <a:txBody>
                    <a:bodyPr/>
                    <a:lstStyle/>
                    <a:p>
                      <a:pPr algn="ctr"/>
                      <a:endParaRPr lang="zh-CN" altLang="en-US" dirty="0"/>
                    </a:p>
                  </a:txBody>
                  <a:tcPr/>
                </a:tc>
                <a:tc>
                  <a:txBody>
                    <a:bodyPr/>
                    <a:lstStyle/>
                    <a:p>
                      <a:pPr algn="ctr"/>
                      <a:r>
                        <a:rPr lang="zh-CN" altLang="en-US" dirty="0"/>
                        <a:t>快速路径</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3755387542"/>
                  </a:ext>
                </a:extLst>
              </a:tr>
              <a:tr h="370840">
                <a:tc vMerge="1">
                  <a:txBody>
                    <a:bodyPr/>
                    <a:lstStyle/>
                    <a:p>
                      <a:pPr algn="ctr"/>
                      <a:endParaRPr lang="zh-CN" altLang="en-US" dirty="0"/>
                    </a:p>
                  </a:txBody>
                  <a:tcPr/>
                </a:tc>
                <a:tc>
                  <a:txBody>
                    <a:bodyPr/>
                    <a:lstStyle/>
                    <a:p>
                      <a:pPr algn="ctr"/>
                      <a:r>
                        <a:rPr lang="zh-CN" altLang="en-US" dirty="0"/>
                        <a:t>消息寄存器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2509703270"/>
                  </a:ext>
                </a:extLst>
              </a:tr>
              <a:tr h="370840">
                <a:tc rowSpan="5">
                  <a:txBody>
                    <a:bodyPr/>
                    <a:lstStyle/>
                    <a:p>
                      <a:r>
                        <a:rPr lang="zh-CN" altLang="en-US" dirty="0"/>
                        <a:t>减少上下文切换开销</a:t>
                      </a:r>
                    </a:p>
                  </a:txBody>
                  <a:tcPr anchor="ctr"/>
                </a:tc>
                <a:tc>
                  <a:txBody>
                    <a:bodyPr/>
                    <a:lstStyle/>
                    <a:p>
                      <a:pPr algn="ctr"/>
                      <a:r>
                        <a:rPr lang="zh-CN" altLang="en-US" dirty="0"/>
                        <a:t>消息寄存器</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无法从根本上消除切换开销</a:t>
                      </a:r>
                      <a:endParaRPr lang="zh-CN" altLang="en-US" dirty="0"/>
                    </a:p>
                  </a:txBody>
                  <a:tcPr anchor="ctr"/>
                </a:tc>
                <a:extLst>
                  <a:ext uri="{0D108BD9-81ED-4DB2-BD59-A6C34878D82A}">
                    <a16:rowId xmlns:a16="http://schemas.microsoft.com/office/drawing/2014/main" val="1721582619"/>
                  </a:ext>
                </a:extLst>
              </a:tr>
              <a:tr h="370840">
                <a:tc vMerge="1">
                  <a:txBody>
                    <a:bodyPr/>
                    <a:lstStyle/>
                    <a:p>
                      <a:endParaRPr lang="zh-CN" altLang="en-US"/>
                    </a:p>
                  </a:txBody>
                  <a:tcPr anchor="ctr"/>
                </a:tc>
                <a:tc>
                  <a:txBody>
                    <a:bodyPr/>
                    <a:lstStyle/>
                    <a:p>
                      <a:pPr algn="ctr"/>
                      <a:r>
                        <a:rPr lang="zh-CN" altLang="en-US" dirty="0"/>
                        <a:t>组合系统调用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714374528"/>
                  </a:ext>
                </a:extLst>
              </a:tr>
              <a:tr h="370840">
                <a:tc vMerge="1">
                  <a:txBody>
                    <a:bodyPr/>
                    <a:lstStyle/>
                    <a:p>
                      <a:endParaRPr lang="zh-CN" altLang="en-US" dirty="0"/>
                    </a:p>
                  </a:txBody>
                  <a:tcPr anchor="ctr"/>
                </a:tc>
                <a:tc>
                  <a:txBody>
                    <a:bodyPr/>
                    <a:lstStyle/>
                    <a:p>
                      <a:pPr algn="ctr"/>
                      <a:r>
                        <a:rPr lang="en-US" altLang="zh-CN" dirty="0"/>
                        <a:t>ASID</a:t>
                      </a:r>
                      <a:r>
                        <a:rPr lang="zh-CN" altLang="en-US" dirty="0"/>
                        <a:t>机制</a:t>
                      </a:r>
                    </a:p>
                  </a:txBody>
                  <a:tcPr anchor="ctr"/>
                </a:tc>
                <a:tc>
                  <a:txBody>
                    <a:bodyPr/>
                    <a:lstStyle/>
                    <a:p>
                      <a:r>
                        <a:rPr lang="en-US" altLang="zh-CN" sz="1800" b="0" i="0" kern="1200" dirty="0">
                          <a:solidFill>
                            <a:schemeClr val="dk1"/>
                          </a:solidFill>
                          <a:effectLst/>
                          <a:latin typeface="+mn-lt"/>
                          <a:ea typeface="+mn-ea"/>
                          <a:cs typeface="+mn-cs"/>
                        </a:rPr>
                        <a:t>[2]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188049050"/>
                  </a:ext>
                </a:extLst>
              </a:tr>
              <a:tr h="370840">
                <a:tc vMerge="1">
                  <a:txBody>
                    <a:bodyPr/>
                    <a:lstStyle/>
                    <a:p>
                      <a:endParaRPr lang="zh-CN" altLang="en-US" dirty="0"/>
                    </a:p>
                  </a:txBody>
                  <a:tcPr anchor="ctr"/>
                </a:tc>
                <a:tc>
                  <a:txBody>
                    <a:bodyPr/>
                    <a:lstStyle/>
                    <a:p>
                      <a:pPr algn="ctr"/>
                      <a:r>
                        <a:rPr lang="zh-CN" altLang="en-US" dirty="0"/>
                        <a:t>统一地址空间</a:t>
                      </a:r>
                    </a:p>
                  </a:txBody>
                  <a:tcPr anchor="ctr"/>
                </a:tc>
                <a:tc>
                  <a:txBody>
                    <a:bodyPr/>
                    <a:lstStyle/>
                    <a:p>
                      <a:r>
                        <a:rPr lang="en-US" altLang="zh-CN" dirty="0">
                          <a:effectLst/>
                        </a:rPr>
                        <a:t>[6, 7, 8, 9, 10, 11]</a:t>
                      </a:r>
                    </a:p>
                  </a:txBody>
                  <a:tcPr marL="95250" marR="95250" marT="47625" marB="47625"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与微内核设计理念相悖，无法有效地实施到微内核中。</a:t>
                      </a:r>
                    </a:p>
                  </a:txBody>
                  <a:tcPr anchor="ctr"/>
                </a:tc>
                <a:extLst>
                  <a:ext uri="{0D108BD9-81ED-4DB2-BD59-A6C34878D82A}">
                    <a16:rowId xmlns:a16="http://schemas.microsoft.com/office/drawing/2014/main" val="1894669629"/>
                  </a:ext>
                </a:extLst>
              </a:tr>
              <a:tr h="370840">
                <a:tc vMerge="1">
                  <a:txBody>
                    <a:bodyPr/>
                    <a:lstStyle/>
                    <a:p>
                      <a:endParaRPr lang="zh-CN" altLang="en-US" dirty="0"/>
                    </a:p>
                  </a:txBody>
                  <a:tcPr anchor="ctr"/>
                </a:tc>
                <a:tc>
                  <a:txBody>
                    <a:bodyPr/>
                    <a:lstStyle/>
                    <a:p>
                      <a:pPr algn="ctr"/>
                      <a:r>
                        <a:rPr lang="zh-CN" altLang="en-US" dirty="0"/>
                        <a:t>批量系统调用</a:t>
                      </a:r>
                    </a:p>
                  </a:txBody>
                  <a:tcPr anchor="ctr"/>
                </a:tc>
                <a:tc>
                  <a:txBody>
                    <a:bodyPr/>
                    <a:lstStyle/>
                    <a:p>
                      <a:r>
                        <a:rPr lang="en-US" altLang="zh-CN" sz="1800" b="0" i="0" kern="1200" dirty="0">
                          <a:solidFill>
                            <a:schemeClr val="dk1"/>
                          </a:solidFill>
                          <a:effectLst/>
                          <a:latin typeface="+mn-lt"/>
                          <a:ea typeface="+mn-ea"/>
                          <a:cs typeface="+mn-cs"/>
                        </a:rPr>
                        <a:t>[12]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004376870"/>
                  </a:ext>
                </a:extLst>
              </a:tr>
              <a:tr h="370840">
                <a:tc rowSpan="3">
                  <a:txBody>
                    <a:bodyPr/>
                    <a:lstStyle/>
                    <a:p>
                      <a:r>
                        <a:rPr lang="zh-CN" altLang="en-US" dirty="0"/>
                        <a:t>硬件优化</a:t>
                      </a:r>
                    </a:p>
                  </a:txBody>
                  <a:tcPr anchor="ctr"/>
                </a:tc>
                <a:tc>
                  <a:txBody>
                    <a:bodyPr/>
                    <a:lstStyle/>
                    <a:p>
                      <a:pPr algn="ctr"/>
                      <a:r>
                        <a:rPr lang="zh-CN" altLang="en-US" dirty="0"/>
                        <a:t>虚拟化指令</a:t>
                      </a:r>
                    </a:p>
                  </a:txBody>
                  <a:tcPr anchor="ctr"/>
                </a:tc>
                <a:tc>
                  <a:txBody>
                    <a:bodyPr/>
                    <a:lstStyle/>
                    <a:p>
                      <a:r>
                        <a:rPr lang="en-US" altLang="zh-CN" dirty="0"/>
                        <a:t>[15]</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仅适用于虚拟化环境</a:t>
                      </a:r>
                      <a:r>
                        <a:rPr lang="zh-CN" altLang="zh-CN" dirty="0">
                          <a:effectLst/>
                        </a:rPr>
                        <a:t> </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610766430"/>
                  </a:ext>
                </a:extLst>
              </a:tr>
              <a:tr h="370840">
                <a:tc vMerge="1">
                  <a:txBody>
                    <a:bodyPr/>
                    <a:lstStyle/>
                    <a:p>
                      <a:endParaRPr lang="zh-CN" altLang="en-US" dirty="0"/>
                    </a:p>
                  </a:txBody>
                  <a:tcPr anchor="ctr"/>
                </a:tc>
                <a:tc rowSpan="2">
                  <a:txBody>
                    <a:bodyPr/>
                    <a:lstStyle/>
                    <a:p>
                      <a:pPr algn="ctr"/>
                      <a:r>
                        <a:rPr lang="zh-CN" altLang="en-US" dirty="0"/>
                        <a:t>直接硬件辅助</a:t>
                      </a:r>
                    </a:p>
                  </a:txBody>
                  <a:tcPr anchor="ctr"/>
                </a:tc>
                <a:tc>
                  <a:txBody>
                    <a:bodyPr/>
                    <a:lstStyle/>
                    <a:p>
                      <a:r>
                        <a:rPr lang="en-US" altLang="zh-CN" dirty="0"/>
                        <a:t>[16]</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没有通用硬件的支持</a:t>
                      </a:r>
                      <a:r>
                        <a:rPr lang="zh-CN" altLang="zh-CN" dirty="0">
                          <a:effectLst/>
                        </a:rPr>
                        <a:t> </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760723843"/>
                  </a:ext>
                </a:extLst>
              </a:tr>
              <a:tr h="370840">
                <a:tc vMerge="1">
                  <a:txBody>
                    <a:bodyPr/>
                    <a:lstStyle/>
                    <a:p>
                      <a:endParaRPr lang="zh-CN" altLang="en-US" dirty="0"/>
                    </a:p>
                  </a:txBody>
                  <a:tcPr anchor="ctr"/>
                </a:tc>
                <a:tc vMerge="1">
                  <a:txBody>
                    <a:bodyPr/>
                    <a:lstStyle/>
                    <a:p>
                      <a:pPr algn="ctr"/>
                      <a:endParaRPr lang="zh-CN" altLang="en-US" dirty="0"/>
                    </a:p>
                  </a:txBody>
                  <a:tcPr anchor="ctr"/>
                </a:tc>
                <a:tc>
                  <a:txBody>
                    <a:bodyPr/>
                    <a:lstStyle/>
                    <a:p>
                      <a:r>
                        <a:rPr lang="en-US" altLang="zh-CN" dirty="0"/>
                        <a:t>[13, 14]</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140806125"/>
                  </a:ext>
                </a:extLst>
              </a:tr>
            </a:tbl>
          </a:graphicData>
        </a:graphic>
      </p:graphicFrame>
    </p:spTree>
    <p:extLst>
      <p:ext uri="{BB962C8B-B14F-4D97-AF65-F5344CB8AC3E}">
        <p14:creationId xmlns:p14="http://schemas.microsoft.com/office/powerpoint/2010/main" val="85338929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系统设计</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9A6AB9F-A104-AA49-995D-920F3E076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455" y="1781562"/>
            <a:ext cx="5720715" cy="3484880"/>
          </a:xfrm>
          <a:prstGeom prst="rect">
            <a:avLst/>
          </a:prstGeom>
        </p:spPr>
      </p:pic>
      <p:sp>
        <p:nvSpPr>
          <p:cNvPr id="3" name="文本框 2">
            <a:extLst>
              <a:ext uri="{FF2B5EF4-FFF2-40B4-BE49-F238E27FC236}">
                <a16:creationId xmlns:a16="http://schemas.microsoft.com/office/drawing/2014/main" id="{FE88972A-3923-2D4F-B56B-AEDF720B55D5}"/>
              </a:ext>
            </a:extLst>
          </p:cNvPr>
          <p:cNvSpPr txBox="1"/>
          <p:nvPr/>
        </p:nvSpPr>
        <p:spPr>
          <a:xfrm>
            <a:off x="6293744" y="2862282"/>
            <a:ext cx="3933273" cy="1323439"/>
          </a:xfrm>
          <a:prstGeom prst="rect">
            <a:avLst/>
          </a:prstGeom>
          <a:noFill/>
        </p:spPr>
        <p:txBody>
          <a:bodyPr wrap="square" rtlCol="0">
            <a:spAutoFit/>
          </a:bodyPr>
          <a:lstStyle/>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用户态中断控制器（</a:t>
            </a:r>
            <a:r>
              <a:rPr lang="en-US" altLang="zh-CN" sz="2000" kern="100" spc="10" dirty="0">
                <a:solidFill>
                  <a:srgbClr val="000000"/>
                </a:solidFill>
                <a:effectLst/>
                <a:latin typeface="+mn-lt"/>
                <a:ea typeface="方正书宋简体"/>
              </a:rPr>
              <a:t>UINTC</a:t>
            </a:r>
            <a:r>
              <a:rPr lang="zh-CN" altLang="zh-CN" sz="2000" kern="100" spc="10" dirty="0">
                <a:solidFill>
                  <a:srgbClr val="000000"/>
                </a:solidFill>
                <a:effectLst/>
                <a:latin typeface="+mn-lt"/>
                <a:ea typeface="方正书宋简体"/>
                <a:cs typeface="Times New Roman" panose="02020603050405020304" pitchFamily="18" charset="0"/>
              </a:rPr>
              <a:t>）</a:t>
            </a:r>
            <a:r>
              <a:rPr lang="zh-CN" altLang="zh-CN" sz="2000" dirty="0">
                <a:effectLst/>
                <a:latin typeface="+mn-lt"/>
              </a:rPr>
              <a:t> </a:t>
            </a:r>
            <a:endParaRPr lang="en-US" altLang="zh-CN" sz="2000" dirty="0">
              <a:effectLst/>
              <a:latin typeface="+mn-lt"/>
            </a:endParaRPr>
          </a:p>
          <a:p>
            <a:pPr marL="285750" indent="-285750">
              <a:buFont typeface="Arial" panose="020B0604020202020204" pitchFamily="34" charset="0"/>
              <a:buChar char="•"/>
            </a:pPr>
            <a:r>
              <a:rPr lang="en-US" altLang="zh-CN" sz="2000" kern="100" spc="10" dirty="0">
                <a:solidFill>
                  <a:srgbClr val="000000"/>
                </a:solidFill>
                <a:effectLst/>
                <a:latin typeface="+mn-lt"/>
                <a:ea typeface="方正书宋简体"/>
              </a:rPr>
              <a:t>U-notification</a:t>
            </a:r>
            <a:r>
              <a:rPr lang="zh-CN" altLang="zh-CN" sz="2000" dirty="0">
                <a:effectLst/>
                <a:latin typeface="+mn-lt"/>
              </a:rPr>
              <a:t> </a:t>
            </a:r>
            <a:endParaRPr lang="en-US" altLang="zh-CN" sz="2000" dirty="0">
              <a:latin typeface="+mn-lt"/>
            </a:endParaRPr>
          </a:p>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共享内存</a:t>
            </a:r>
            <a:r>
              <a:rPr lang="zh-CN" altLang="zh-CN" sz="2000" dirty="0">
                <a:effectLst/>
                <a:latin typeface="+mn-lt"/>
              </a:rPr>
              <a:t> </a:t>
            </a:r>
            <a:endParaRPr lang="en-US" altLang="zh-CN" sz="2000" dirty="0">
              <a:effectLst/>
              <a:latin typeface="+mn-lt"/>
            </a:endParaRPr>
          </a:p>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异步运行时</a:t>
            </a:r>
            <a:r>
              <a:rPr lang="zh-CN" altLang="zh-CN" sz="2000" dirty="0">
                <a:effectLst/>
                <a:latin typeface="+mn-lt"/>
              </a:rPr>
              <a:t> </a:t>
            </a:r>
            <a:endParaRPr kumimoji="1" lang="zh-CN" altLang="en-US" sz="2000" dirty="0">
              <a:latin typeface="+mn-lt"/>
            </a:endParaRPr>
          </a:p>
        </p:txBody>
      </p:sp>
    </p:spTree>
    <p:extLst>
      <p:ext uri="{BB962C8B-B14F-4D97-AF65-F5344CB8AC3E}">
        <p14:creationId xmlns:p14="http://schemas.microsoft.com/office/powerpoint/2010/main" val="84086411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-U-notification</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800" b="1" kern="0" spc="300" dirty="0">
                <a:solidFill>
                  <a:srgbClr val="FFFFFF"/>
                </a:solidFill>
                <a:latin typeface="微软雅黑"/>
                <a:ea typeface="微软雅黑"/>
              </a:rPr>
              <a:t>权限控制</a:t>
            </a:r>
            <a:endParaRPr kumimoji="0" lang="zh-CN" altLang="en-US" sz="2800" b="1" i="0" u="none" strike="noStrike" kern="0" cap="none" spc="300" normalizeH="0" baseline="0" noProof="0" dirty="0">
              <a:ln>
                <a:noFill/>
              </a:ln>
              <a:solidFill>
                <a:srgbClr val="FFFFFF"/>
              </a:solidFill>
              <a:effectLst/>
              <a:uLnTx/>
              <a:uFillTx/>
              <a:latin typeface="微软雅黑"/>
              <a:ea typeface="微软雅黑"/>
            </a:endParaRPr>
          </a:p>
        </p:txBody>
      </p:sp>
      <p:sp>
        <p:nvSpPr>
          <p:cNvPr id="28" name="文本框 27">
            <a:extLst>
              <a:ext uri="{FF2B5EF4-FFF2-40B4-BE49-F238E27FC236}">
                <a16:creationId xmlns:a16="http://schemas.microsoft.com/office/drawing/2014/main" id="{E1EFBB30-B79C-4AC5-A768-03854837978A}"/>
              </a:ext>
            </a:extLst>
          </p:cNvPr>
          <p:cNvSpPr txBox="1"/>
          <p:nvPr/>
        </p:nvSpPr>
        <p:spPr>
          <a:xfrm>
            <a:off x="7719498" y="2038595"/>
            <a:ext cx="2931777" cy="396204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原始的通知机制允许多个接收线程竞争接收同一个内核对象上的通知（不再支持）。</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原始的通知机制允许单个接收线程接收多个内核对象上的通知（兼容支持）。</a:t>
            </a:r>
          </a:p>
        </p:txBody>
      </p:sp>
      <p:pic>
        <p:nvPicPr>
          <p:cNvPr id="7" name="图片 6">
            <a:extLst>
              <a:ext uri="{FF2B5EF4-FFF2-40B4-BE49-F238E27FC236}">
                <a16:creationId xmlns:a16="http://schemas.microsoft.com/office/drawing/2014/main" id="{800F3D48-9145-F84D-AE9D-4C3CB0C056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60" y="2117866"/>
            <a:ext cx="6999292" cy="3521190"/>
          </a:xfrm>
          <a:prstGeom prst="rect">
            <a:avLst/>
          </a:prstGeom>
          <a:noFill/>
          <a:ln>
            <a:noFill/>
          </a:ln>
        </p:spPr>
      </p:pic>
    </p:spTree>
    <p:extLst>
      <p:ext uri="{BB962C8B-B14F-4D97-AF65-F5344CB8AC3E}">
        <p14:creationId xmlns:p14="http://schemas.microsoft.com/office/powerpoint/2010/main" val="116315723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支持用户态中断的通知机制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800" b="1" kern="0" spc="300" dirty="0">
                <a:solidFill>
                  <a:srgbClr val="FFFFFF"/>
                </a:solidFill>
                <a:latin typeface="微软雅黑"/>
                <a:ea typeface="微软雅黑"/>
              </a:rPr>
              <a:t>通信接口</a:t>
            </a:r>
            <a:endParaRPr kumimoji="0" lang="zh-CN" altLang="en-US" sz="2800" b="1" i="0" u="none" strike="noStrike" kern="0" cap="none" spc="300" normalizeH="0" baseline="0" noProof="0" dirty="0">
              <a:ln>
                <a:noFill/>
              </a:ln>
              <a:solidFill>
                <a:srgbClr val="FFFFFF"/>
              </a:solidFill>
              <a:effectLst/>
              <a:uLnTx/>
              <a:uFillTx/>
              <a:latin typeface="微软雅黑"/>
              <a:ea typeface="微软雅黑"/>
            </a:endParaRPr>
          </a:p>
        </p:txBody>
      </p:sp>
      <p:sp>
        <p:nvSpPr>
          <p:cNvPr id="28" name="文本框 27">
            <a:extLst>
              <a:ext uri="{FF2B5EF4-FFF2-40B4-BE49-F238E27FC236}">
                <a16:creationId xmlns:a16="http://schemas.microsoft.com/office/drawing/2014/main" id="{E1EFBB30-B79C-4AC5-A768-03854837978A}"/>
              </a:ext>
            </a:extLst>
          </p:cNvPr>
          <p:cNvSpPr txBox="1"/>
          <p:nvPr/>
        </p:nvSpPr>
        <p:spPr>
          <a:xfrm>
            <a:off x="6075940" y="2183189"/>
            <a:ext cx="3958298" cy="356193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Poll</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无需陷入内核态，在用户态读取中断寄存器中是否有有效中断并返回即可。</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Wait</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借助异步运行时，在没有有效中断时将阻塞当前协程并切换到其他协程执行，等待用户态中断唤醒。</a:t>
            </a:r>
          </a:p>
        </p:txBody>
      </p:sp>
      <p:sp>
        <p:nvSpPr>
          <p:cNvPr id="6" name="文本框 5">
            <a:extLst>
              <a:ext uri="{FF2B5EF4-FFF2-40B4-BE49-F238E27FC236}">
                <a16:creationId xmlns:a16="http://schemas.microsoft.com/office/drawing/2014/main" id="{15B24A72-A286-3845-8E0F-18AF672BA285}"/>
              </a:ext>
            </a:extLst>
          </p:cNvPr>
          <p:cNvSpPr txBox="1"/>
          <p:nvPr/>
        </p:nvSpPr>
        <p:spPr>
          <a:xfrm>
            <a:off x="1442554" y="2000344"/>
            <a:ext cx="3010279" cy="1646957"/>
          </a:xfrm>
          <a:prstGeom prst="rect">
            <a:avLst/>
          </a:prstGeom>
          <a:solidFill>
            <a:schemeClr val="tx1">
              <a:lumMod val="65000"/>
              <a:lumOff val="35000"/>
            </a:schemeClr>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原始通知机制</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用户态接收方主动陷入阻塞或非阻塞地询问内核</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0BBBBFD-4B49-BF4A-A4F1-5DC4A954A47A}"/>
              </a:ext>
            </a:extLst>
          </p:cNvPr>
          <p:cNvSpPr txBox="1"/>
          <p:nvPr/>
        </p:nvSpPr>
        <p:spPr>
          <a:xfrm>
            <a:off x="1442554" y="4031045"/>
            <a:ext cx="3040932" cy="1646957"/>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en-US" altLang="zh-CN" sz="2800" b="1" dirty="0">
                <a:solidFill>
                  <a:schemeClr val="bg1"/>
                </a:solidFill>
                <a:latin typeface="微软雅黑" panose="020B0503020204020204" pitchFamily="34" charset="-122"/>
                <a:ea typeface="微软雅黑" panose="020B0503020204020204" pitchFamily="34" charset="-122"/>
              </a:rPr>
              <a:t>U-notification</a:t>
            </a: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接收方被抢占式打断执行流。</a:t>
            </a:r>
          </a:p>
        </p:txBody>
      </p:sp>
    </p:spTree>
    <p:extLst>
      <p:ext uri="{BB962C8B-B14F-4D97-AF65-F5344CB8AC3E}">
        <p14:creationId xmlns:p14="http://schemas.microsoft.com/office/powerpoint/2010/main" val="198486546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249"/>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a:t>
            </a:r>
            <a:r>
              <a:rPr lang="en-US" altLang="zh-CN" sz="4000" b="1" spc="300" dirty="0">
                <a:solidFill>
                  <a:schemeClr val="accent1"/>
                </a:solidFill>
                <a:latin typeface="微软雅黑" panose="020B0503020204020204" pitchFamily="34" charset="-122"/>
              </a:rPr>
              <a:t>IPC</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1120651" y="2648305"/>
            <a:ext cx="3510726" cy="2361609"/>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异步运行时</a:t>
            </a:r>
            <a:r>
              <a:rPr lang="zh-CN" altLang="en-US" sz="2000" spc="300" dirty="0">
                <a:solidFill>
                  <a:srgbClr val="000000">
                    <a:lumMod val="85000"/>
                    <a:lumOff val="15000"/>
                  </a:srgbClr>
                </a:solidFill>
                <a:latin typeface="微软雅黑"/>
                <a:ea typeface="微软雅黑"/>
              </a:rPr>
              <a:t>：提供协程和调度器的功能。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 sz="2000" b="1" spc="300" dirty="0">
                <a:solidFill>
                  <a:srgbClr val="000000">
                    <a:lumMod val="85000"/>
                    <a:lumOff val="15000"/>
                  </a:srgbClr>
                </a:solidFill>
                <a:latin typeface="微软雅黑"/>
                <a:ea typeface="微软雅黑"/>
              </a:rPr>
              <a:t>共享内存</a:t>
            </a:r>
            <a:r>
              <a:rPr lang="zh-CN" altLang="en-US" sz="2000" spc="300" dirty="0">
                <a:solidFill>
                  <a:srgbClr val="000000">
                    <a:lumMod val="85000"/>
                    <a:lumOff val="15000"/>
                  </a:srgbClr>
                </a:solidFill>
                <a:latin typeface="微软雅黑"/>
                <a:ea typeface="微软雅黑"/>
              </a:rPr>
              <a:t>：提供零拷贝的数据传递功能。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US" altLang="zh-CN" sz="2000" b="1" spc="300" dirty="0">
                <a:solidFill>
                  <a:srgbClr val="000000">
                    <a:lumMod val="85000"/>
                    <a:lumOff val="15000"/>
                  </a:srgbClr>
                </a:solidFill>
                <a:latin typeface="微软雅黑"/>
                <a:ea typeface="微软雅黑"/>
              </a:rPr>
              <a:t>U-notification</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的流程控制能力。</a:t>
            </a:r>
          </a:p>
        </p:txBody>
      </p:sp>
      <p:pic>
        <p:nvPicPr>
          <p:cNvPr id="9" name="图片 8">
            <a:extLst>
              <a:ext uri="{FF2B5EF4-FFF2-40B4-BE49-F238E27FC236}">
                <a16:creationId xmlns:a16="http://schemas.microsoft.com/office/drawing/2014/main" id="{CBD695E8-6D6B-AB49-84D5-7B05A4D49F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9634" y="1925405"/>
            <a:ext cx="6355905" cy="3278109"/>
          </a:xfrm>
          <a:prstGeom prst="rect">
            <a:avLst/>
          </a:prstGeom>
          <a:noFill/>
          <a:ln>
            <a:noFill/>
          </a:ln>
        </p:spPr>
      </p:pic>
    </p:spTree>
    <p:extLst>
      <p:ext uri="{BB962C8B-B14F-4D97-AF65-F5344CB8AC3E}">
        <p14:creationId xmlns:p14="http://schemas.microsoft.com/office/powerpoint/2010/main" val="108607846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a:t>
            </a:r>
            <a:r>
              <a:rPr lang="en-US" altLang="zh-CN" dirty="0"/>
              <a:t>IPC-</a:t>
            </a:r>
            <a:r>
              <a:rPr lang="zh-CN" altLang="en-US" dirty="0"/>
              <a:t>异步运行时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06347" y="1575838"/>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异步运行时</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39714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6" y="2384214"/>
            <a:ext cx="7667637"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提供协程管理的接口：主要分为</a:t>
            </a:r>
            <a:r>
              <a:rPr lang="en-US" altLang="zh-CN" sz="2000" spc="300" dirty="0">
                <a:solidFill>
                  <a:srgbClr val="000000">
                    <a:lumMod val="85000"/>
                    <a:lumOff val="15000"/>
                  </a:srgbClr>
                </a:solidFill>
                <a:latin typeface="微软雅黑"/>
                <a:ea typeface="微软雅黑"/>
              </a:rPr>
              <a:t>Worker</a:t>
            </a:r>
            <a:r>
              <a:rPr lang="zh-CN" altLang="en-US" sz="2000" spc="300" dirty="0">
                <a:solidFill>
                  <a:srgbClr val="000000">
                    <a:lumMod val="85000"/>
                    <a:lumOff val="15000"/>
                  </a:srgbClr>
                </a:solidFill>
                <a:latin typeface="微软雅黑"/>
                <a:ea typeface="微软雅黑"/>
              </a:rPr>
              <a:t>和</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两类协程。</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提供优先级调度器：为不同特征的系统任务提供一定的可定制性。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、异步系统调用、异步</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的管理接口：初始化运行环境，接管系统调用和</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调用，提升系统的易用性。</a:t>
            </a:r>
            <a:endParaRPr lang="en-US" altLang="zh-CN" sz="2000" spc="300" dirty="0">
              <a:solidFill>
                <a:srgbClr val="000000">
                  <a:lumMod val="85000"/>
                  <a:lumOff val="15000"/>
                </a:srgbClr>
              </a:solidFill>
              <a:latin typeface="微软雅黑"/>
              <a:ea typeface="微软雅黑"/>
            </a:endParaRPr>
          </a:p>
        </p:txBody>
      </p:sp>
    </p:spTree>
    <p:extLst>
      <p:ext uri="{BB962C8B-B14F-4D97-AF65-F5344CB8AC3E}">
        <p14:creationId xmlns:p14="http://schemas.microsoft.com/office/powerpoint/2010/main" val="62449460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a:t>
            </a:r>
            <a:r>
              <a:rPr lang="en-US" altLang="zh-CN" dirty="0"/>
              <a:t>IPC-</a:t>
            </a:r>
            <a:r>
              <a:rPr lang="zh-CN" altLang="en-US" dirty="0"/>
              <a:t>共享内存</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25485" y="160234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共享内存</a:t>
            </a: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39714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7" y="2384214"/>
            <a:ext cx="3708000"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IPCItem</a:t>
            </a:r>
            <a:r>
              <a:rPr lang="zh-CN" altLang="en-US" sz="2000" spc="300" dirty="0">
                <a:solidFill>
                  <a:srgbClr val="000000">
                    <a:lumMod val="85000"/>
                    <a:lumOff val="15000"/>
                  </a:srgbClr>
                </a:solidFill>
                <a:latin typeface="微软雅黑"/>
                <a:ea typeface="微软雅黑"/>
              </a:rPr>
              <a:t>：</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消息传递的基本单位。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co_status</a:t>
            </a:r>
            <a:r>
              <a:rPr lang="zh-CN" altLang="en-US" sz="2000" spc="300" dirty="0">
                <a:solidFill>
                  <a:srgbClr val="000000">
                    <a:lumMod val="85000"/>
                    <a:lumOff val="15000"/>
                  </a:srgbClr>
                </a:solidFill>
                <a:latin typeface="微软雅黑"/>
                <a:ea typeface="微软雅黑"/>
              </a:rPr>
              <a:t>：对端</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协程状态标志位。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环形缓冲队列</a:t>
            </a:r>
            <a:r>
              <a:rPr lang="zh-CN" altLang="en-US" sz="2000" spc="300" dirty="0">
                <a:solidFill>
                  <a:srgbClr val="000000">
                    <a:lumMod val="85000"/>
                    <a:lumOff val="15000"/>
                  </a:srgbClr>
                </a:solidFill>
                <a:latin typeface="微软雅黑"/>
                <a:ea typeface="微软雅黑"/>
              </a:rPr>
              <a:t>：无锁、</a:t>
            </a:r>
            <a:r>
              <a:rPr lang="en-US" altLang="zh-CN" sz="2000" spc="300" dirty="0">
                <a:solidFill>
                  <a:srgbClr val="000000">
                    <a:lumMod val="85000"/>
                    <a:lumOff val="15000"/>
                  </a:srgbClr>
                </a:solidFill>
                <a:latin typeface="微软雅黑"/>
                <a:ea typeface="微软雅黑"/>
              </a:rPr>
              <a:t>SPSC</a:t>
            </a:r>
          </a:p>
        </p:txBody>
      </p:sp>
      <p:pic>
        <p:nvPicPr>
          <p:cNvPr id="8" name="图片 7">
            <a:extLst>
              <a:ext uri="{FF2B5EF4-FFF2-40B4-BE49-F238E27FC236}">
                <a16:creationId xmlns:a16="http://schemas.microsoft.com/office/drawing/2014/main" id="{D009BD0C-D282-0B4D-9A28-B7FCB72BC6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202" y="2387445"/>
            <a:ext cx="7568505" cy="2619932"/>
          </a:xfrm>
          <a:prstGeom prst="rect">
            <a:avLst/>
          </a:prstGeom>
          <a:noFill/>
          <a:ln>
            <a:noFill/>
          </a:ln>
        </p:spPr>
      </p:pic>
    </p:spTree>
    <p:extLst>
      <p:ext uri="{BB962C8B-B14F-4D97-AF65-F5344CB8AC3E}">
        <p14:creationId xmlns:p14="http://schemas.microsoft.com/office/powerpoint/2010/main" val="72499315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异步系统调用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异步系统调用</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978145" y="3150552"/>
            <a:ext cx="4710133" cy="1561389"/>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用户态无法通过</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通知内核态：通过新增系统调用。</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异步系统调用的处理如何与其他内核任务兼容？</a:t>
            </a:r>
          </a:p>
        </p:txBody>
      </p:sp>
      <p:pic>
        <p:nvPicPr>
          <p:cNvPr id="13" name="图片 12">
            <a:extLst>
              <a:ext uri="{FF2B5EF4-FFF2-40B4-BE49-F238E27FC236}">
                <a16:creationId xmlns:a16="http://schemas.microsoft.com/office/drawing/2014/main" id="{80DADCCD-67F9-3647-98D4-53E52D3C93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2712" y="1938619"/>
            <a:ext cx="5655261" cy="2916747"/>
          </a:xfrm>
          <a:prstGeom prst="rect">
            <a:avLst/>
          </a:prstGeom>
          <a:noFill/>
          <a:ln>
            <a:noFill/>
          </a:ln>
        </p:spPr>
      </p:pic>
    </p:spTree>
    <p:extLst>
      <p:ext uri="{BB962C8B-B14F-4D97-AF65-F5344CB8AC3E}">
        <p14:creationId xmlns:p14="http://schemas.microsoft.com/office/powerpoint/2010/main" val="111081077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异步系统调用</a:t>
            </a:r>
            <a:r>
              <a:rPr lang="en-US" altLang="zh-CN" dirty="0"/>
              <a:t>-</a:t>
            </a:r>
            <a:r>
              <a:rPr lang="zh-CN" altLang="en-US" dirty="0"/>
              <a:t>执行优先级</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541539" y="923633"/>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12350" y="1442420"/>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执行优先级</a:t>
            </a: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023234" y="2375710"/>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791961" y="2797920"/>
            <a:ext cx="4530354"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spc="300" dirty="0">
                <a:solidFill>
                  <a:srgbClr val="000000">
                    <a:lumMod val="85000"/>
                    <a:lumOff val="15000"/>
                  </a:srgbClr>
                </a:solidFill>
                <a:latin typeface="微软雅黑"/>
                <a:ea typeface="微软雅黑"/>
              </a:rPr>
              <a:t>idle-thread</a:t>
            </a:r>
            <a:r>
              <a:rPr lang="zh-CN" altLang="en-US" sz="2000" spc="300" dirty="0">
                <a:solidFill>
                  <a:srgbClr val="000000">
                    <a:lumMod val="85000"/>
                    <a:lumOff val="15000"/>
                  </a:srgbClr>
                </a:solidFill>
                <a:latin typeface="微软雅黑"/>
                <a:ea typeface="微软雅黑"/>
              </a:rPr>
              <a:t>：最低优先级（</a:t>
            </a:r>
            <a:r>
              <a:rPr lang="en-US" altLang="zh-CN" sz="2000" spc="300" dirty="0">
                <a:solidFill>
                  <a:srgbClr val="000000">
                    <a:lumMod val="85000"/>
                    <a:lumOff val="15000"/>
                  </a:srgbClr>
                </a:solidFill>
                <a:latin typeface="微软雅黑"/>
                <a:ea typeface="微软雅黑"/>
              </a:rPr>
              <a:t>256</a:t>
            </a:r>
            <a:r>
              <a:rPr lang="zh-CN" altLang="en-US" sz="2000" spc="300" dirty="0">
                <a:solidFill>
                  <a:srgbClr val="000000">
                    <a:lumMod val="85000"/>
                    <a:lumOff val="15000"/>
                  </a:srgbClr>
                </a:solidFill>
                <a:latin typeface="微软雅黑"/>
                <a:ea typeface="微软雅黑"/>
              </a:rPr>
              <a:t>，最低优先级）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内核态任务：中断、异常等（</a:t>
            </a:r>
            <a:r>
              <a:rPr lang="en-US" altLang="zh-CN" sz="2000" spc="300" dirty="0">
                <a:solidFill>
                  <a:srgbClr val="000000">
                    <a:lumMod val="85000"/>
                    <a:lumOff val="15000"/>
                  </a:srgbClr>
                </a:solidFill>
                <a:latin typeface="微软雅黑"/>
                <a:ea typeface="微软雅黑"/>
              </a:rPr>
              <a:t>0</a:t>
            </a:r>
            <a:r>
              <a:rPr lang="zh-CN" altLang="en-US" sz="2000" spc="300" dirty="0">
                <a:solidFill>
                  <a:srgbClr val="000000">
                    <a:lumMod val="85000"/>
                    <a:lumOff val="15000"/>
                  </a:srgbClr>
                </a:solidFill>
                <a:latin typeface="微软雅黑"/>
                <a:ea typeface="微软雅黑"/>
              </a:rPr>
              <a:t>，最高优先级）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用户态任务：执行优先级等于用户态任务的固有优先级。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p:txBody>
      </p:sp>
      <p:pic>
        <p:nvPicPr>
          <p:cNvPr id="4" name="图片 3">
            <a:extLst>
              <a:ext uri="{FF2B5EF4-FFF2-40B4-BE49-F238E27FC236}">
                <a16:creationId xmlns:a16="http://schemas.microsoft.com/office/drawing/2014/main" id="{77AA17CA-05BC-C549-9F8D-A7DBA46EB0D8}"/>
              </a:ext>
            </a:extLst>
          </p:cNvPr>
          <p:cNvPicPr>
            <a:picLocks noChangeAspect="1"/>
          </p:cNvPicPr>
          <p:nvPr/>
        </p:nvPicPr>
        <p:blipFill>
          <a:blip r:embed="rId3"/>
          <a:stretch>
            <a:fillRect/>
          </a:stretch>
        </p:blipFill>
        <p:spPr>
          <a:xfrm>
            <a:off x="5671487" y="2234522"/>
            <a:ext cx="5041900" cy="2755900"/>
          </a:xfrm>
          <a:prstGeom prst="rect">
            <a:avLst/>
          </a:prstGeom>
        </p:spPr>
      </p:pic>
    </p:spTree>
    <p:extLst>
      <p:ext uri="{BB962C8B-B14F-4D97-AF65-F5344CB8AC3E}">
        <p14:creationId xmlns:p14="http://schemas.microsoft.com/office/powerpoint/2010/main" val="426545233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实验环境</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DE143BA-A620-4C40-A3F3-392D49C20176}"/>
              </a:ext>
            </a:extLst>
          </p:cNvPr>
          <p:cNvPicPr>
            <a:picLocks noChangeAspect="1"/>
          </p:cNvPicPr>
          <p:nvPr/>
        </p:nvPicPr>
        <p:blipFill>
          <a:blip r:embed="rId3"/>
          <a:stretch>
            <a:fillRect/>
          </a:stretch>
        </p:blipFill>
        <p:spPr>
          <a:xfrm>
            <a:off x="2597562" y="1777305"/>
            <a:ext cx="6451435" cy="3468659"/>
          </a:xfrm>
          <a:prstGeom prst="rect">
            <a:avLst/>
          </a:prstGeom>
        </p:spPr>
      </p:pic>
    </p:spTree>
    <p:extLst>
      <p:ext uri="{BB962C8B-B14F-4D97-AF65-F5344CB8AC3E}">
        <p14:creationId xmlns:p14="http://schemas.microsoft.com/office/powerpoint/2010/main" val="372777935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234987F0-E0CB-448B-93C2-1AED92645BA7}"/>
              </a:ext>
            </a:extLst>
          </p:cNvPr>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a:extLst>
              <a:ext uri="{FF2B5EF4-FFF2-40B4-BE49-F238E27FC236}">
                <a16:creationId xmlns:a16="http://schemas.microsoft.com/office/drawing/2014/main" id="{B7792EE0-0A94-4B1A-89B0-B8AEF3BFFF8B}"/>
              </a:ext>
            </a:extLst>
          </p:cNvPr>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p>
        </p:txBody>
      </p:sp>
      <p:grpSp>
        <p:nvGrpSpPr>
          <p:cNvPr id="2" name="组合 1"/>
          <p:cNvGrpSpPr/>
          <p:nvPr/>
        </p:nvGrpSpPr>
        <p:grpSpPr>
          <a:xfrm>
            <a:off x="7186728" y="1486204"/>
            <a:ext cx="3392601" cy="3729893"/>
            <a:chOff x="6597449" y="1148208"/>
            <a:chExt cx="3392601" cy="3729893"/>
          </a:xfrm>
        </p:grpSpPr>
        <p:grpSp>
          <p:nvGrpSpPr>
            <p:cNvPr id="3" name="组合 2"/>
            <p:cNvGrpSpPr/>
            <p:nvPr/>
          </p:nvGrpSpPr>
          <p:grpSpPr>
            <a:xfrm>
              <a:off x="6597449" y="1148208"/>
              <a:ext cx="2674455" cy="620713"/>
              <a:chOff x="5855427" y="1647453"/>
              <a:chExt cx="2674455" cy="620713"/>
            </a:xfrm>
          </p:grpSpPr>
          <p:sp>
            <p:nvSpPr>
              <p:cNvPr id="5" name="文本框 4">
                <a:extLst>
                  <a:ext uri="{FF2B5EF4-FFF2-40B4-BE49-F238E27FC236}">
                    <a16:creationId xmlns:a16="http://schemas.microsoft.com/office/drawing/2014/main" id="{41B256AE-680D-4CCC-B51F-B69BF45F0365}"/>
                  </a:ext>
                </a:extLst>
              </p:cNvPr>
              <p:cNvSpPr txBox="1"/>
              <p:nvPr/>
            </p:nvSpPr>
            <p:spPr>
              <a:xfrm>
                <a:off x="6549853" y="1696200"/>
                <a:ext cx="1980029"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背景及意义</a:t>
                </a:r>
              </a:p>
            </p:txBody>
          </p:sp>
          <p:sp>
            <p:nvSpPr>
              <p:cNvPr id="33" name="椭圆 3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185044"/>
              <a:ext cx="3392601" cy="620713"/>
              <a:chOff x="5855427" y="1647453"/>
              <a:chExt cx="3392601" cy="620713"/>
            </a:xfrm>
          </p:grpSpPr>
          <p:sp>
            <p:nvSpPr>
              <p:cNvPr id="72" name="文本框 71">
                <a:extLst>
                  <a:ext uri="{FF2B5EF4-FFF2-40B4-BE49-F238E27FC236}">
                    <a16:creationId xmlns:a16="http://schemas.microsoft.com/office/drawing/2014/main" id="{41B256AE-680D-4CCC-B51F-B69BF45F0365}"/>
                  </a:ext>
                </a:extLst>
              </p:cNvPr>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国内外研究现状</a:t>
                </a:r>
              </a:p>
            </p:txBody>
          </p:sp>
          <p:sp>
            <p:nvSpPr>
              <p:cNvPr id="73" name="椭圆 7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2315383" cy="620713"/>
              <a:chOff x="5855427" y="1647453"/>
              <a:chExt cx="2315383" cy="620713"/>
            </a:xfrm>
          </p:grpSpPr>
          <p:sp>
            <p:nvSpPr>
              <p:cNvPr id="76" name="文本框 75">
                <a:extLst>
                  <a:ext uri="{FF2B5EF4-FFF2-40B4-BE49-F238E27FC236}">
                    <a16:creationId xmlns:a16="http://schemas.microsoft.com/office/drawing/2014/main" id="{41B256AE-680D-4CCC-B51F-B69BF45F0365}"/>
                  </a:ext>
                </a:extLst>
              </p:cNvPr>
              <p:cNvSpPr txBox="1"/>
              <p:nvPr/>
            </p:nvSpPr>
            <p:spPr>
              <a:xfrm>
                <a:off x="6549853" y="1696200"/>
                <a:ext cx="1620957"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系统设计</a:t>
                </a:r>
              </a:p>
            </p:txBody>
          </p:sp>
          <p:sp>
            <p:nvSpPr>
              <p:cNvPr id="77" name="椭圆 76">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1597237" cy="620713"/>
              <a:chOff x="5855427" y="1647453"/>
              <a:chExt cx="1597237" cy="620713"/>
            </a:xfrm>
          </p:grpSpPr>
          <p:sp>
            <p:nvSpPr>
              <p:cNvPr id="80" name="文本框 79">
                <a:extLst>
                  <a:ext uri="{FF2B5EF4-FFF2-40B4-BE49-F238E27FC236}">
                    <a16:creationId xmlns:a16="http://schemas.microsoft.com/office/drawing/2014/main" id="{41B256AE-680D-4CCC-B51F-B69BF45F0365}"/>
                  </a:ext>
                </a:extLst>
              </p:cNvPr>
              <p:cNvSpPr txBox="1"/>
              <p:nvPr/>
            </p:nvSpPr>
            <p:spPr>
              <a:xfrm>
                <a:off x="6549853" y="1696200"/>
                <a:ext cx="902811"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评估</a:t>
                </a:r>
              </a:p>
            </p:txBody>
          </p:sp>
          <p:sp>
            <p:nvSpPr>
              <p:cNvPr id="81" name="椭圆 80">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内存分配服务器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17">
            <a:extLst>
              <a:ext uri="{FF2B5EF4-FFF2-40B4-BE49-F238E27FC236}">
                <a16:creationId xmlns:a16="http://schemas.microsoft.com/office/drawing/2014/main" id="{97D42DD0-37FB-5C4D-8C37-F7ABCF510C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0954" y="1333898"/>
            <a:ext cx="6758679" cy="4223635"/>
          </a:xfrm>
          <a:prstGeom prst="rect">
            <a:avLst/>
          </a:prstGeom>
        </p:spPr>
      </p:pic>
      <p:sp>
        <p:nvSpPr>
          <p:cNvPr id="6" name="文本框 5">
            <a:extLst>
              <a:ext uri="{FF2B5EF4-FFF2-40B4-BE49-F238E27FC236}">
                <a16:creationId xmlns:a16="http://schemas.microsoft.com/office/drawing/2014/main" id="{4EC34744-F438-CE43-9294-DD032C3EAF49}"/>
              </a:ext>
            </a:extLst>
          </p:cNvPr>
          <p:cNvSpPr txBox="1"/>
          <p:nvPr/>
        </p:nvSpPr>
        <p:spPr>
          <a:xfrm>
            <a:off x="541540" y="1830783"/>
            <a:ext cx="3989414" cy="3693319"/>
          </a:xfrm>
          <a:prstGeom prst="rect">
            <a:avLst/>
          </a:prstGeom>
          <a:noFill/>
        </p:spPr>
        <p:txBody>
          <a:bodyPr wrap="square" rtlCol="0">
            <a:spAutoFit/>
          </a:bodyPr>
          <a:lstStyle/>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并发度小于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时，同步系统调用的性能仍然高于异步系统调用</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并发度高于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后</a:t>
            </a:r>
            <a:r>
              <a:rPr lang="zh-CN" altLang="zh-CN" dirty="0">
                <a:effectLst/>
              </a:rPr>
              <a:t> </a:t>
            </a:r>
            <a:r>
              <a:rPr lang="zh-CN" altLang="en-US" dirty="0"/>
              <a:t>，</a:t>
            </a:r>
            <a:r>
              <a:rPr lang="zh-CN" altLang="zh-CN" sz="1800" kern="100" spc="10" dirty="0">
                <a:effectLst/>
                <a:latin typeface="Times New Roman" panose="02020603050405020304" pitchFamily="18" charset="0"/>
                <a:ea typeface="方正书宋简体"/>
                <a:cs typeface="Times New Roman" panose="02020603050405020304" pitchFamily="18" charset="0"/>
              </a:rPr>
              <a:t>特权级的切换开销急剧下降</a:t>
            </a:r>
            <a:r>
              <a:rPr lang="zh-CN" altLang="zh-CN" dirty="0">
                <a:effectLst/>
              </a:rPr>
              <a:t> </a:t>
            </a:r>
            <a:r>
              <a:rPr lang="zh-CN" altLang="en-US" dirty="0"/>
              <a:t>，异步</a:t>
            </a:r>
            <a:r>
              <a:rPr lang="en-US" altLang="zh-CN" dirty="0"/>
              <a:t>IPC</a:t>
            </a:r>
            <a:r>
              <a:rPr lang="zh-CN" altLang="en-US" dirty="0"/>
              <a:t>开销降低，超过同步</a:t>
            </a:r>
            <a:r>
              <a:rPr lang="en-US" altLang="zh-CN" dirty="0"/>
              <a:t>IPC</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当内核与客户端不在同一个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核心上时，系统调用请求与处理将并行处理，因此性能会优于单核</a:t>
            </a:r>
            <a:r>
              <a:rPr lang="zh-CN" altLang="zh-CN" dirty="0">
                <a:effectLst/>
              </a:rPr>
              <a:t> </a:t>
            </a:r>
            <a:r>
              <a:rPr lang="zh-CN" altLang="en-US" dirty="0">
                <a:effectLst/>
              </a:rPr>
              <a:t>。</a:t>
            </a:r>
            <a:r>
              <a:rPr lang="zh-CN" altLang="zh-CN" sz="1800" kern="100" spc="10" dirty="0">
                <a:effectLst/>
                <a:latin typeface="Times New Roman" panose="02020603050405020304" pitchFamily="18" charset="0"/>
                <a:ea typeface="方正书宋简体"/>
                <a:cs typeface="Times New Roman" panose="02020603050405020304" pitchFamily="18" charset="0"/>
              </a:rPr>
              <a:t>但由于此时内核独占一个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核心，内核负载较小，客户端陷入内核的频率会略高于单核。</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99560129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同步</a:t>
            </a:r>
            <a:r>
              <a:rPr lang="en-US" altLang="zh-CN" dirty="0"/>
              <a:t>IPC</a:t>
            </a:r>
            <a:r>
              <a:rPr lang="zh-CN" altLang="en-US" dirty="0"/>
              <a:t> </a:t>
            </a:r>
            <a:r>
              <a:rPr lang="en-US" altLang="zh-CN" dirty="0"/>
              <a:t>vs. </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4">
            <a:extLst>
              <a:ext uri="{FF2B5EF4-FFF2-40B4-BE49-F238E27FC236}">
                <a16:creationId xmlns:a16="http://schemas.microsoft.com/office/drawing/2014/main" id="{178E07F8-1AD8-4C4D-8076-5A4597F92A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94101"/>
            <a:ext cx="11608858" cy="4145934"/>
          </a:xfrm>
          <a:prstGeom prst="rect">
            <a:avLst/>
          </a:prstGeom>
        </p:spPr>
      </p:pic>
    </p:spTree>
    <p:extLst>
      <p:ext uri="{BB962C8B-B14F-4D97-AF65-F5344CB8AC3E}">
        <p14:creationId xmlns:p14="http://schemas.microsoft.com/office/powerpoint/2010/main" val="85364023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-TCP</a:t>
            </a:r>
            <a:r>
              <a:rPr lang="zh-CN" altLang="en-US" dirty="0"/>
              <a:t>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5">
            <a:extLst>
              <a:ext uri="{FF2B5EF4-FFF2-40B4-BE49-F238E27FC236}">
                <a16:creationId xmlns:a16="http://schemas.microsoft.com/office/drawing/2014/main" id="{0E355736-E907-2343-9015-409692BC66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284" y="1748095"/>
            <a:ext cx="7103390" cy="3552450"/>
          </a:xfrm>
          <a:prstGeom prst="rect">
            <a:avLst/>
          </a:prstGeom>
        </p:spPr>
      </p:pic>
      <p:sp>
        <p:nvSpPr>
          <p:cNvPr id="8" name="文本框 7">
            <a:extLst>
              <a:ext uri="{FF2B5EF4-FFF2-40B4-BE49-F238E27FC236}">
                <a16:creationId xmlns:a16="http://schemas.microsoft.com/office/drawing/2014/main" id="{5C306259-0481-B943-89C9-EC6FD890D6D3}"/>
              </a:ext>
            </a:extLst>
          </p:cNvPr>
          <p:cNvSpPr txBox="1"/>
          <p:nvPr/>
        </p:nvSpPr>
        <p:spPr>
          <a:xfrm>
            <a:off x="541540" y="1830783"/>
            <a:ext cx="3876081"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当连接数较少时，</a:t>
            </a: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无论是在吞吐率还是平均时延上都要优于同步</a:t>
            </a:r>
            <a:r>
              <a:rPr lang="en-US" altLang="zh-CN" sz="1800" kern="100" spc="10" dirty="0">
                <a:effectLst/>
                <a:latin typeface="Times New Roman" panose="02020603050405020304" pitchFamily="18" charset="0"/>
                <a:ea typeface="方正书宋简体"/>
              </a:rPr>
              <a:t>IPC</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随着并发度的增加，由于同步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需要多线程来保证多连接，因此线程切换的开销急剧加大，导致同步和异步的差距进一步增加</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随着</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资源增加，吞吐量提升，时延降低</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kern="100" spc="10" dirty="0">
              <a:latin typeface="Times New Roman" panose="02020603050405020304" pitchFamily="18" charset="0"/>
              <a:ea typeface="方正书宋简体"/>
              <a:cs typeface="Times New Roman" panose="02020603050405020304" pitchFamily="18" charset="0"/>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在多核下采用的</a:t>
            </a:r>
            <a:r>
              <a:rPr lang="en-US" altLang="zh-CN" sz="1800" kern="100" spc="10" dirty="0">
                <a:effectLst/>
                <a:latin typeface="Times New Roman" panose="02020603050405020304" pitchFamily="18" charset="0"/>
                <a:ea typeface="方正书宋简体"/>
              </a:rPr>
              <a:t>IPI</a:t>
            </a:r>
            <a:r>
              <a:rPr lang="zh-CN" altLang="zh-CN" sz="1800" kern="100" spc="10" dirty="0">
                <a:effectLst/>
                <a:latin typeface="Times New Roman" panose="02020603050405020304" pitchFamily="18" charset="0"/>
                <a:ea typeface="方正书宋简体"/>
                <a:cs typeface="Times New Roman" panose="02020603050405020304" pitchFamily="18" charset="0"/>
              </a:rPr>
              <a:t>的形式在内核进行转发，因此多核</a:t>
            </a:r>
            <a:r>
              <a:rPr lang="zh-CN" altLang="en-US" sz="1800" kern="100" spc="10" dirty="0">
                <a:effectLst/>
                <a:latin typeface="Times New Roman" panose="02020603050405020304" pitchFamily="18" charset="0"/>
                <a:ea typeface="方正书宋简体"/>
                <a:cs typeface="Times New Roman" panose="02020603050405020304" pitchFamily="18" charset="0"/>
              </a:rPr>
              <a:t>最终</a:t>
            </a:r>
            <a:r>
              <a:rPr lang="zh-CN" altLang="zh-CN" sz="1800" kern="100" spc="10" dirty="0">
                <a:effectLst/>
                <a:latin typeface="Times New Roman" panose="02020603050405020304" pitchFamily="18" charset="0"/>
                <a:ea typeface="方正书宋简体"/>
                <a:cs typeface="Times New Roman" panose="02020603050405020304" pitchFamily="18" charset="0"/>
              </a:rPr>
              <a:t>的性能变现会略低于单核</a:t>
            </a:r>
            <a:r>
              <a:rPr lang="zh-CN" altLang="zh-CN" dirty="0">
                <a:effectLst/>
              </a:rPr>
              <a:t> </a:t>
            </a:r>
            <a:r>
              <a:rPr lang="zh-CN" altLang="en-US" dirty="0">
                <a:effectLst/>
              </a:rPr>
              <a:t>。</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20424053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-1</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698136147"/>
              </p:ext>
            </p:extLst>
          </p:nvPr>
        </p:nvGraphicFramePr>
        <p:xfrm>
          <a:off x="798789" y="1125538"/>
          <a:ext cx="10532646" cy="438912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[1] Liedtke J. Improving IPC by kernel design[C]//Proceedings of the fourteenth ACM symposium on Operating systems principles. 1993: 175-188.</a:t>
                      </a:r>
                      <a:endParaRPr lang="zh-CN" altLang="en-US"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[2] Klein G, Elphinstone K, </a:t>
                      </a:r>
                      <a:r>
                        <a:rPr lang="en-US" altLang="zh-CN" dirty="0" err="1"/>
                        <a:t>Heiser</a:t>
                      </a:r>
                      <a:r>
                        <a:rPr lang="en-US" altLang="zh-CN" dirty="0"/>
                        <a:t> G, et al. seL4: Formal verification of an OS kernel[C]//Proceedings of the ACM SIGOPS 22nd symposium on Operating systems principles. 2009: 207-220.</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van Schaik C, Leslie B, </a:t>
                      </a:r>
                      <a:r>
                        <a:rPr lang="en-US" altLang="zh-CN" dirty="0" err="1"/>
                        <a:t>Dannowski</a:t>
                      </a:r>
                      <a:r>
                        <a:rPr lang="en-US" altLang="zh-CN" dirty="0"/>
                        <a:t> U, et al. NICTA L4-embedded kernel reference manual, version NICTA N1[R]. Technical report, National ICT Australia, October 2005. Latest version available from: http://www. </a:t>
                      </a:r>
                      <a:r>
                        <a:rPr lang="en-US" altLang="zh-CN" dirty="0" err="1"/>
                        <a:t>ertos</a:t>
                      </a:r>
                      <a:r>
                        <a:rPr lang="en-US" altLang="zh-CN" dirty="0"/>
                        <a:t>. </a:t>
                      </a:r>
                      <a:r>
                        <a:rPr lang="en-US" altLang="zh-CN" dirty="0" err="1"/>
                        <a:t>nicta</a:t>
                      </a:r>
                      <a:r>
                        <a:rPr lang="en-US" altLang="zh-CN" dirty="0"/>
                        <a:t>. com. au/research/l4.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en-US" altLang="zh-CN" dirty="0" err="1"/>
                        <a:t>Heiser</a:t>
                      </a:r>
                      <a:r>
                        <a:rPr lang="en-US" altLang="zh-CN" dirty="0"/>
                        <a:t> G, Leslie B. The OKL4 </a:t>
                      </a:r>
                      <a:r>
                        <a:rPr lang="en-US" altLang="zh-CN" dirty="0" err="1"/>
                        <a:t>Microvisor</a:t>
                      </a:r>
                      <a:r>
                        <a:rPr lang="en-US" altLang="zh-CN" dirty="0"/>
                        <a:t>: Convergence point of microkernels and hypervisors[C]//Proceedings of the first ACM </a:t>
                      </a:r>
                      <a:r>
                        <a:rPr lang="en-US" altLang="zh-CN" dirty="0" err="1"/>
                        <a:t>asia</a:t>
                      </a:r>
                      <a:r>
                        <a:rPr lang="en-US" altLang="zh-CN" dirty="0"/>
                        <a:t>-pacific workshop on Workshop on systems. 2010: 19-24.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Smejkal</a:t>
                      </a:r>
                      <a:r>
                        <a:rPr lang="en-US" altLang="zh-CN" sz="1800" b="0" i="0" kern="1200" dirty="0">
                          <a:solidFill>
                            <a:schemeClr val="dk1"/>
                          </a:solidFill>
                          <a:effectLst/>
                          <a:latin typeface="Arial"/>
                          <a:ea typeface="微软雅黑 Light"/>
                          <a:cs typeface="+mn-cs"/>
                        </a:rPr>
                        <a:t> T, </a:t>
                      </a:r>
                      <a:r>
                        <a:rPr lang="en-US" altLang="zh-CN" sz="1800" b="0" i="0" kern="1200" dirty="0" err="1">
                          <a:solidFill>
                            <a:schemeClr val="dk1"/>
                          </a:solidFill>
                          <a:effectLst/>
                          <a:latin typeface="Arial"/>
                          <a:ea typeface="微软雅黑 Light"/>
                          <a:cs typeface="+mn-cs"/>
                        </a:rPr>
                        <a:t>Lackorzynski</a:t>
                      </a:r>
                      <a:r>
                        <a:rPr lang="en-US" altLang="zh-CN" sz="1800" b="0" i="0" kern="1200" dirty="0">
                          <a:solidFill>
                            <a:schemeClr val="dk1"/>
                          </a:solidFill>
                          <a:effectLst/>
                          <a:latin typeface="Arial"/>
                          <a:ea typeface="微软雅黑 Light"/>
                          <a:cs typeface="+mn-cs"/>
                        </a:rPr>
                        <a:t> A, Engel B, et al. Transactional </a:t>
                      </a:r>
                      <a:r>
                        <a:rPr lang="en-US" altLang="zh-CN" sz="1800" b="0" i="0" kern="1200" dirty="0" err="1">
                          <a:solidFill>
                            <a:schemeClr val="dk1"/>
                          </a:solidFill>
                          <a:effectLst/>
                          <a:latin typeface="Arial"/>
                          <a:ea typeface="微软雅黑 Light"/>
                          <a:cs typeface="+mn-cs"/>
                        </a:rPr>
                        <a:t>ipc</a:t>
                      </a:r>
                      <a:r>
                        <a:rPr lang="en-US" altLang="zh-CN" sz="1800" b="0" i="0" kern="1200" dirty="0">
                          <a:solidFill>
                            <a:schemeClr val="dk1"/>
                          </a:solidFill>
                          <a:effectLst/>
                          <a:latin typeface="Arial"/>
                          <a:ea typeface="微软雅黑 Light"/>
                          <a:cs typeface="+mn-cs"/>
                        </a:rPr>
                        <a:t> in fiasco. </a:t>
                      </a:r>
                      <a:r>
                        <a:rPr lang="en-US" altLang="zh-CN" sz="1800" b="0" i="0" kern="1200" dirty="0" err="1">
                          <a:solidFill>
                            <a:schemeClr val="dk1"/>
                          </a:solidFill>
                          <a:effectLst/>
                          <a:latin typeface="Arial"/>
                          <a:ea typeface="微软雅黑 Light"/>
                          <a:cs typeface="+mn-cs"/>
                        </a:rPr>
                        <a:t>oc</a:t>
                      </a:r>
                      <a:r>
                        <a:rPr lang="en-US" altLang="zh-CN" sz="1800" b="0" i="0" kern="1200" dirty="0">
                          <a:solidFill>
                            <a:schemeClr val="dk1"/>
                          </a:solidFill>
                          <a:effectLst/>
                          <a:latin typeface="Arial"/>
                          <a:ea typeface="微软雅黑 Light"/>
                          <a:cs typeface="+mn-cs"/>
                        </a:rPr>
                        <a:t>[J]. OSPERT 2015, 2015: 19</a:t>
                      </a:r>
                      <a:r>
                        <a:rPr lang="en-US" altLang="zh-CN" dirty="0"/>
                        <a:t>.</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1183746"/>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 </a:t>
                      </a:r>
                      <a:r>
                        <a:rPr lang="en-US" altLang="zh-CN" sz="1800" b="0" i="0" kern="1200" dirty="0" err="1">
                          <a:solidFill>
                            <a:schemeClr val="dk1"/>
                          </a:solidFill>
                          <a:effectLst/>
                          <a:latin typeface="Arial"/>
                          <a:ea typeface="微软雅黑 Light"/>
                          <a:cs typeface="+mn-cs"/>
                        </a:rPr>
                        <a:t>Kuo</a:t>
                      </a:r>
                      <a:r>
                        <a:rPr lang="en-US" altLang="zh-CN" sz="1800" b="0" i="0" kern="1200" dirty="0">
                          <a:solidFill>
                            <a:schemeClr val="dk1"/>
                          </a:solidFill>
                          <a:effectLst/>
                          <a:latin typeface="Arial"/>
                          <a:ea typeface="微软雅黑 Light"/>
                          <a:cs typeface="+mn-cs"/>
                        </a:rPr>
                        <a:t> H C, Williams D, Koller R, et al. A </a:t>
                      </a:r>
                      <a:r>
                        <a:rPr lang="en-US" altLang="zh-CN" sz="1800" b="0" i="0" kern="1200" dirty="0" err="1">
                          <a:solidFill>
                            <a:schemeClr val="dk1"/>
                          </a:solidFill>
                          <a:effectLst/>
                          <a:latin typeface="Arial"/>
                          <a:ea typeface="微软雅黑 Light"/>
                          <a:cs typeface="+mn-cs"/>
                        </a:rPr>
                        <a:t>linux</a:t>
                      </a:r>
                      <a:r>
                        <a:rPr lang="en-US" altLang="zh-CN" sz="1800" b="0" i="0" kern="1200" dirty="0">
                          <a:solidFill>
                            <a:schemeClr val="dk1"/>
                          </a:solidFill>
                          <a:effectLst/>
                          <a:latin typeface="Arial"/>
                          <a:ea typeface="微软雅黑 Light"/>
                          <a:cs typeface="+mn-cs"/>
                        </a:rPr>
                        <a:t> in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 clothing[C]//Proceedings of the Fifteenth European Conference on Computer Systems. 2020: 1-15.</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426389"/>
                  </a:ext>
                </a:extLst>
              </a:tr>
            </a:tbl>
          </a:graphicData>
        </a:graphic>
      </p:graphicFrame>
    </p:spTree>
    <p:extLst>
      <p:ext uri="{BB962C8B-B14F-4D97-AF65-F5344CB8AC3E}">
        <p14:creationId xmlns:p14="http://schemas.microsoft.com/office/powerpoint/2010/main" val="1729341325"/>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-2</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832678667"/>
              </p:ext>
            </p:extLst>
          </p:nvPr>
        </p:nvGraphicFramePr>
        <p:xfrm>
          <a:off x="798789" y="1125538"/>
          <a:ext cx="10532646" cy="40233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 </a:t>
                      </a:r>
                      <a:r>
                        <a:rPr lang="en-US" altLang="zh-CN" sz="1800" b="0" i="0" kern="1200" dirty="0">
                          <a:solidFill>
                            <a:schemeClr val="dk1"/>
                          </a:solidFill>
                          <a:effectLst/>
                          <a:latin typeface="Arial"/>
                          <a:ea typeface="微软雅黑 Light"/>
                          <a:cs typeface="+mn-cs"/>
                        </a:rPr>
                        <a:t>Olivier P, Chiba D, </a:t>
                      </a:r>
                      <a:r>
                        <a:rPr lang="en-US" altLang="zh-CN" sz="1800" b="0" i="0" kern="1200" dirty="0" err="1">
                          <a:solidFill>
                            <a:schemeClr val="dk1"/>
                          </a:solidFill>
                          <a:effectLst/>
                          <a:latin typeface="Arial"/>
                          <a:ea typeface="微软雅黑 Light"/>
                          <a:cs typeface="+mn-cs"/>
                        </a:rPr>
                        <a:t>Lankes</a:t>
                      </a:r>
                      <a:r>
                        <a:rPr lang="en-US" altLang="zh-CN" sz="1800" b="0" i="0" kern="1200" dirty="0">
                          <a:solidFill>
                            <a:schemeClr val="dk1"/>
                          </a:solidFill>
                          <a:effectLst/>
                          <a:latin typeface="Arial"/>
                          <a:ea typeface="微软雅黑 Light"/>
                          <a:cs typeface="+mn-cs"/>
                        </a:rPr>
                        <a:t> S, et al. A binary-compatible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[C]//Proceedings of the 15th ACM SIGPLAN/SIGOPS International Conference on Virtual Execution Environments. 2019: 59-73.</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 </a:t>
                      </a:r>
                      <a:r>
                        <a:rPr lang="en-US" altLang="zh-CN" sz="1800" b="0" i="0" kern="1200" dirty="0">
                          <a:solidFill>
                            <a:schemeClr val="dk1"/>
                          </a:solidFill>
                          <a:effectLst/>
                          <a:latin typeface="Arial"/>
                          <a:ea typeface="微软雅黑 Light"/>
                          <a:cs typeface="+mn-cs"/>
                        </a:rPr>
                        <a:t>Yu K, Zhang C, Zhao Y. Web Service Appliance Based on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[C]//2017 IEEE 37th International Conference on Distributed Computing Systems Workshops (ICDCSW). IEEE, 2017: 280-282.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[9] </a:t>
                      </a:r>
                      <a:r>
                        <a:rPr lang="en-US" altLang="zh-CN" sz="1800" b="0" i="0" kern="1200" dirty="0">
                          <a:solidFill>
                            <a:schemeClr val="dk1"/>
                          </a:solidFill>
                          <a:effectLst/>
                          <a:latin typeface="Arial"/>
                          <a:ea typeface="微软雅黑 Light"/>
                          <a:cs typeface="+mn-cs"/>
                        </a:rPr>
                        <a:t>Zhou Z, Bi Y, Wan J, et al. </a:t>
                      </a:r>
                      <a:r>
                        <a:rPr lang="en-US" altLang="zh-CN" sz="1800" b="0" i="0" kern="1200" dirty="0" err="1">
                          <a:solidFill>
                            <a:schemeClr val="dk1"/>
                          </a:solidFill>
                          <a:effectLst/>
                          <a:latin typeface="Arial"/>
                          <a:ea typeface="微软雅黑 Light"/>
                          <a:cs typeface="+mn-cs"/>
                        </a:rPr>
                        <a:t>Userspace</a:t>
                      </a:r>
                      <a:r>
                        <a:rPr lang="en-US" altLang="zh-CN" sz="1800" b="0" i="0" kern="1200" dirty="0">
                          <a:solidFill>
                            <a:schemeClr val="dk1"/>
                          </a:solidFill>
                          <a:effectLst/>
                          <a:latin typeface="Arial"/>
                          <a:ea typeface="微软雅黑 Light"/>
                          <a:cs typeface="+mn-cs"/>
                        </a:rPr>
                        <a:t> Bypass: Accelerating </a:t>
                      </a:r>
                      <a:r>
                        <a:rPr lang="en-US" altLang="zh-CN" sz="1800" b="0" i="0" kern="1200" dirty="0" err="1">
                          <a:solidFill>
                            <a:schemeClr val="dk1"/>
                          </a:solidFill>
                          <a:effectLst/>
                          <a:latin typeface="Arial"/>
                          <a:ea typeface="微软雅黑 Light"/>
                          <a:cs typeface="+mn-cs"/>
                        </a:rPr>
                        <a:t>Syscall</a:t>
                      </a:r>
                      <a:r>
                        <a:rPr lang="en-US" altLang="zh-CN" sz="1800" b="0" i="0" kern="1200" dirty="0">
                          <a:solidFill>
                            <a:schemeClr val="dk1"/>
                          </a:solidFill>
                          <a:effectLst/>
                          <a:latin typeface="Arial"/>
                          <a:ea typeface="微软雅黑 Light"/>
                          <a:cs typeface="+mn-cs"/>
                        </a:rPr>
                        <a:t>-intensive Applications[C]//17th USENIX Symposium on Operating Systems Design and Implementation (OSDI 23). 2023: 33-49.</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Jeong</a:t>
                      </a:r>
                      <a:r>
                        <a:rPr lang="en-US" altLang="zh-CN" sz="1800" b="0" i="0" kern="1200" dirty="0">
                          <a:solidFill>
                            <a:schemeClr val="dk1"/>
                          </a:solidFill>
                          <a:effectLst/>
                          <a:latin typeface="Arial"/>
                          <a:ea typeface="微软雅黑 Light"/>
                          <a:cs typeface="+mn-cs"/>
                        </a:rPr>
                        <a:t> E Y, Wood S, Jamshed M, et al. {</a:t>
                      </a:r>
                      <a:r>
                        <a:rPr lang="en-US" altLang="zh-CN" sz="1800" b="0" i="0" kern="1200" dirty="0" err="1">
                          <a:solidFill>
                            <a:schemeClr val="dk1"/>
                          </a:solidFill>
                          <a:effectLst/>
                          <a:latin typeface="Arial"/>
                          <a:ea typeface="微软雅黑 Light"/>
                          <a:cs typeface="+mn-cs"/>
                        </a:rPr>
                        <a:t>mTCP</a:t>
                      </a:r>
                      <a:r>
                        <a:rPr lang="en-US" altLang="zh-CN" sz="1800" b="0" i="0" kern="1200" dirty="0">
                          <a:solidFill>
                            <a:schemeClr val="dk1"/>
                          </a:solidFill>
                          <a:effectLst/>
                          <a:latin typeface="Arial"/>
                          <a:ea typeface="微软雅黑 Light"/>
                          <a:cs typeface="+mn-cs"/>
                        </a:rPr>
                        <a:t>}: a Highly Scalable User-level {TCP} Stack for Multicore Systems[C]//11th USENIX Symposium on Networked Systems Design and Implementation (NSDI 14). 2014: 489-502.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en-US" altLang="zh-CN" sz="1800" b="0" i="0" kern="1200" dirty="0">
                          <a:solidFill>
                            <a:schemeClr val="tx1"/>
                          </a:solidFill>
                          <a:effectLst/>
                          <a:latin typeface="+mn-lt"/>
                          <a:ea typeface="+mn-ea"/>
                          <a:cs typeface="+mn-cs"/>
                        </a:rPr>
                        <a:t>Yang Z, Harris J R, Walker B, et al. SPDK: A development kit to build high performance storage applications[C]//2017 IEEE International Conference on Cloud Computing Technology and Science (</a:t>
                      </a:r>
                      <a:r>
                        <a:rPr lang="en-US" altLang="zh-CN" sz="1800" b="0" i="0" kern="1200" dirty="0" err="1">
                          <a:solidFill>
                            <a:schemeClr val="tx1"/>
                          </a:solidFill>
                          <a:effectLst/>
                          <a:latin typeface="+mn-lt"/>
                          <a:ea typeface="+mn-ea"/>
                          <a:cs typeface="+mn-cs"/>
                        </a:rPr>
                        <a:t>CloudCom</a:t>
                      </a:r>
                      <a:r>
                        <a:rPr lang="en-US" altLang="zh-CN" sz="1800" b="0" i="0" kern="1200" dirty="0">
                          <a:solidFill>
                            <a:schemeClr val="tx1"/>
                          </a:solidFill>
                          <a:effectLst/>
                          <a:latin typeface="+mn-lt"/>
                          <a:ea typeface="+mn-ea"/>
                          <a:cs typeface="+mn-cs"/>
                        </a:rPr>
                        <a:t>). IEEE, 2017: 154-161.</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8166"/>
                  </a:ext>
                </a:extLst>
              </a:tr>
            </a:tbl>
          </a:graphicData>
        </a:graphic>
      </p:graphicFrame>
    </p:spTree>
    <p:extLst>
      <p:ext uri="{BB962C8B-B14F-4D97-AF65-F5344CB8AC3E}">
        <p14:creationId xmlns:p14="http://schemas.microsoft.com/office/powerpoint/2010/main" val="119171249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-3</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225550798"/>
              </p:ext>
            </p:extLst>
          </p:nvPr>
        </p:nvGraphicFramePr>
        <p:xfrm>
          <a:off x="798789" y="1125538"/>
          <a:ext cx="10532646" cy="21945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[12]</a:t>
                      </a:r>
                      <a:r>
                        <a:rPr lang="en-US" altLang="zh-CN" sz="1800" b="0" i="0" kern="1200" dirty="0">
                          <a:solidFill>
                            <a:schemeClr val="tx1"/>
                          </a:solidFill>
                          <a:effectLst/>
                          <a:latin typeface="Arial"/>
                          <a:ea typeface="微软雅黑 Light"/>
                          <a:cs typeface="+mn-cs"/>
                        </a:rPr>
                        <a:t> Soares L, Stumm M. {</a:t>
                      </a:r>
                      <a:r>
                        <a:rPr lang="en-US" altLang="zh-CN" sz="1800" b="0" i="0" kern="1200" dirty="0" err="1">
                          <a:solidFill>
                            <a:schemeClr val="tx1"/>
                          </a:solidFill>
                          <a:effectLst/>
                          <a:latin typeface="Arial"/>
                          <a:ea typeface="微软雅黑 Light"/>
                          <a:cs typeface="+mn-cs"/>
                        </a:rPr>
                        <a:t>FlexSC</a:t>
                      </a:r>
                      <a:r>
                        <a:rPr lang="en-US" altLang="zh-CN" sz="1800" b="0" i="0" kern="1200" dirty="0">
                          <a:solidFill>
                            <a:schemeClr val="tx1"/>
                          </a:solidFill>
                          <a:effectLst/>
                          <a:latin typeface="Arial"/>
                          <a:ea typeface="微软雅黑 Light"/>
                          <a:cs typeface="+mn-cs"/>
                        </a:rPr>
                        <a:t>}: Flexible system call scheduling with {Exception-Less} system calls[C]//9th USENIX Symposium on Operating Systems Design and Implementation (OSDI 10). 2010.</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[13] </a:t>
                      </a:r>
                      <a:r>
                        <a:rPr lang="en-US" altLang="zh-CN" sz="1800" b="0" i="0" kern="1200" dirty="0">
                          <a:solidFill>
                            <a:schemeClr val="dk1"/>
                          </a:solidFill>
                          <a:effectLst/>
                          <a:latin typeface="Arial"/>
                          <a:ea typeface="微软雅黑 Light"/>
                          <a:cs typeface="+mn-cs"/>
                        </a:rPr>
                        <a:t>Nassif N, Munch A O, Molnar C L, et al. Sapphire rapids: The next-generation Intel Xeon scalable processor[C]//2022 IEEE International Solid-State Circuits Conference (ISSCC). IEEE, 2022, 65: 44-46.</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[14] </a:t>
                      </a:r>
                      <a:r>
                        <a:rPr lang="en-US" altLang="zh-CN" sz="1800" b="0" i="0" kern="1200" dirty="0">
                          <a:solidFill>
                            <a:schemeClr val="dk1"/>
                          </a:solidFill>
                          <a:effectLst/>
                          <a:latin typeface="Arial"/>
                          <a:ea typeface="微软雅黑 Light"/>
                          <a:cs typeface="+mn-cs"/>
                        </a:rPr>
                        <a:t>Waterman A, </a:t>
                      </a:r>
                      <a:r>
                        <a:rPr lang="en-US" altLang="zh-CN" sz="1800" b="0" i="0" kern="1200" dirty="0" err="1">
                          <a:solidFill>
                            <a:schemeClr val="dk1"/>
                          </a:solidFill>
                          <a:effectLst/>
                          <a:latin typeface="Arial"/>
                          <a:ea typeface="微软雅黑 Light"/>
                          <a:cs typeface="+mn-cs"/>
                        </a:rPr>
                        <a:t>Asanovic</a:t>
                      </a:r>
                      <a:r>
                        <a:rPr lang="en-US" altLang="zh-CN" sz="1800" b="0" i="0" kern="1200" dirty="0">
                          <a:solidFill>
                            <a:schemeClr val="dk1"/>
                          </a:solidFill>
                          <a:effectLst/>
                          <a:latin typeface="Arial"/>
                          <a:ea typeface="微软雅黑 Light"/>
                          <a:cs typeface="+mn-cs"/>
                        </a:rPr>
                        <a:t> K. The RISC-V instruction set manual, volume II: Privileged architecture[J]. RISC-V Foundation, 2019: 1-4.</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bl>
          </a:graphicData>
        </a:graphic>
      </p:graphicFrame>
    </p:spTree>
    <p:extLst>
      <p:ext uri="{BB962C8B-B14F-4D97-AF65-F5344CB8AC3E}">
        <p14:creationId xmlns:p14="http://schemas.microsoft.com/office/powerpoint/2010/main" val="35456665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11306175" cy="1612640"/>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微内核将大部分的内核功能模块和驱动移到用户态，应用程序通过同步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请求其服务，使用异步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（通知机制）进行同步。</a:t>
            </a:r>
            <a:endParaRPr lang="en-US" altLang="zh-CN" sz="1600" kern="0" spc="100" dirty="0">
              <a:solidFill>
                <a:srgbClr val="000000">
                  <a:lumMod val="75000"/>
                  <a:lumOff val="25000"/>
                </a:srgbClr>
              </a:solidFill>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通知机制需要内核转发</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系统调用和同步</a:t>
            </a:r>
            <a:r>
              <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rPr>
              <a:t>IPC</a:t>
            </a: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需要频繁地出入内核</a:t>
            </a:r>
          </a:p>
        </p:txBody>
      </p:sp>
      <p:sp>
        <p:nvSpPr>
          <p:cNvPr id="2" name="标题 1"/>
          <p:cNvSpPr>
            <a:spLocks noGrp="1"/>
          </p:cNvSpPr>
          <p:nvPr>
            <p:ph type="title"/>
          </p:nvPr>
        </p:nvSpPr>
        <p:spPr/>
        <p:txBody>
          <a:bodyPr/>
          <a:lstStyle/>
          <a:p>
            <a:r>
              <a:rPr lang="zh-CN" altLang="en-US" dirty="0"/>
              <a:t>背景及意义</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accent1"/>
                </a:solidFill>
                <a:latin typeface="+mn-ea"/>
                <a:ea typeface="+mn-ea"/>
              </a:rPr>
              <a:t>背景</a:t>
            </a: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4" name="图片 3">
            <a:extLst>
              <a:ext uri="{FF2B5EF4-FFF2-40B4-BE49-F238E27FC236}">
                <a16:creationId xmlns:a16="http://schemas.microsoft.com/office/drawing/2014/main" id="{3EAD73F5-F170-4ECD-8214-54AF6DF28108}"/>
              </a:ext>
            </a:extLst>
          </p:cNvPr>
          <p:cNvPicPr>
            <a:picLocks noChangeAspect="1"/>
          </p:cNvPicPr>
          <p:nvPr/>
        </p:nvPicPr>
        <p:blipFill>
          <a:blip r:embed="rId3"/>
          <a:stretch>
            <a:fillRect/>
          </a:stretch>
        </p:blipFill>
        <p:spPr>
          <a:xfrm>
            <a:off x="1642011" y="2849621"/>
            <a:ext cx="8486775" cy="3168575"/>
          </a:xfrm>
          <a:prstGeom prst="rect">
            <a:avLst/>
          </a:prstGeom>
        </p:spPr>
      </p:pic>
    </p:spTree>
    <p:extLst>
      <p:ext uri="{BB962C8B-B14F-4D97-AF65-F5344CB8AC3E}">
        <p14:creationId xmlns:p14="http://schemas.microsoft.com/office/powerpoint/2010/main" val="41750519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背景及意义</a:t>
            </a:r>
          </a:p>
        </p:txBody>
      </p:sp>
      <p:sp>
        <p:nvSpPr>
          <p:cNvPr id="16" name="矩形 15">
            <a:extLst>
              <a:ext uri="{FF2B5EF4-FFF2-40B4-BE49-F238E27FC236}">
                <a16:creationId xmlns:a16="http://schemas.microsoft.com/office/drawing/2014/main" id="{8B63F26B-FF54-4937-B878-8565FDBDD07A}"/>
              </a:ext>
            </a:extLst>
          </p:cNvPr>
          <p:cNvSpPr/>
          <p:nvPr/>
        </p:nvSpPr>
        <p:spPr>
          <a:xfrm>
            <a:off x="660399" y="1131263"/>
            <a:ext cx="4732215" cy="4352182"/>
          </a:xfrm>
          <a:prstGeom prst="rect">
            <a:avLst/>
          </a:prstGeom>
          <a:solidFill>
            <a:schemeClr val="bg2"/>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4DBC7FA-8500-4B1B-A92C-F23DE46D7DC2}"/>
              </a:ext>
            </a:extLst>
          </p:cNvPr>
          <p:cNvSpPr/>
          <p:nvPr/>
        </p:nvSpPr>
        <p:spPr>
          <a:xfrm>
            <a:off x="547949" y="5610842"/>
            <a:ext cx="4998741" cy="2983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pc="300" dirty="0"/>
              <a:t>系统框架</a:t>
            </a:r>
          </a:p>
        </p:txBody>
      </p:sp>
      <p:sp>
        <p:nvSpPr>
          <p:cNvPr id="19" name="文本框 18">
            <a:extLst>
              <a:ext uri="{FF2B5EF4-FFF2-40B4-BE49-F238E27FC236}">
                <a16:creationId xmlns:a16="http://schemas.microsoft.com/office/drawing/2014/main" id="{43D41235-5CE2-4B7B-9F05-468BD62E95C3}"/>
              </a:ext>
            </a:extLst>
          </p:cNvPr>
          <p:cNvSpPr txBox="1"/>
          <p:nvPr/>
        </p:nvSpPr>
        <p:spPr>
          <a:xfrm>
            <a:off x="6143501" y="1236990"/>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目标</a:t>
            </a:r>
          </a:p>
        </p:txBody>
      </p:sp>
      <p:pic>
        <p:nvPicPr>
          <p:cNvPr id="20" name="图片 19">
            <a:extLst>
              <a:ext uri="{FF2B5EF4-FFF2-40B4-BE49-F238E27FC236}">
                <a16:creationId xmlns:a16="http://schemas.microsoft.com/office/drawing/2014/main" id="{A6599F37-8C09-470E-AD2B-39C466D3A3B9}"/>
              </a:ext>
            </a:extLst>
          </p:cNvPr>
          <p:cNvPicPr>
            <a:picLocks noChangeAspect="1"/>
          </p:cNvPicPr>
          <p:nvPr/>
        </p:nvPicPr>
        <p:blipFill>
          <a:blip r:embed="rId3"/>
          <a:stretch>
            <a:fillRect/>
          </a:stretch>
        </p:blipFill>
        <p:spPr>
          <a:xfrm>
            <a:off x="791601" y="1929032"/>
            <a:ext cx="4398135" cy="3033196"/>
          </a:xfrm>
          <a:prstGeom prst="rect">
            <a:avLst/>
          </a:prstGeom>
        </p:spPr>
      </p:pic>
      <p:sp>
        <p:nvSpPr>
          <p:cNvPr id="21" name="Freeform 103">
            <a:extLst>
              <a:ext uri="{FF2B5EF4-FFF2-40B4-BE49-F238E27FC236}">
                <a16:creationId xmlns:a16="http://schemas.microsoft.com/office/drawing/2014/main" id="{22A5D40A-AEE4-45FC-8FFF-17ED66D1CB8E}"/>
              </a:ext>
            </a:extLst>
          </p:cNvPr>
          <p:cNvSpPr>
            <a:spLocks noEditPoints="1"/>
          </p:cNvSpPr>
          <p:nvPr/>
        </p:nvSpPr>
        <p:spPr bwMode="auto">
          <a:xfrm>
            <a:off x="5651079" y="1266804"/>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椭圆 21">
            <a:extLst>
              <a:ext uri="{FF2B5EF4-FFF2-40B4-BE49-F238E27FC236}">
                <a16:creationId xmlns:a16="http://schemas.microsoft.com/office/drawing/2014/main" id="{C9C6CA67-788C-4800-8479-3BFCB5A2E8FB}"/>
              </a:ext>
            </a:extLst>
          </p:cNvPr>
          <p:cNvSpPr/>
          <p:nvPr/>
        </p:nvSpPr>
        <p:spPr>
          <a:xfrm>
            <a:off x="5651079" y="2440803"/>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01</a:t>
            </a:r>
            <a:endParaRPr lang="zh-CN" altLang="en-US" sz="1200" dirty="0"/>
          </a:p>
        </p:txBody>
      </p:sp>
      <p:sp>
        <p:nvSpPr>
          <p:cNvPr id="23" name="文本框 22">
            <a:extLst>
              <a:ext uri="{FF2B5EF4-FFF2-40B4-BE49-F238E27FC236}">
                <a16:creationId xmlns:a16="http://schemas.microsoft.com/office/drawing/2014/main" id="{3650D16D-0BE6-46F3-BAF5-F8ED2D9F9A61}"/>
              </a:ext>
            </a:extLst>
          </p:cNvPr>
          <p:cNvSpPr txBox="1"/>
          <p:nvPr/>
        </p:nvSpPr>
        <p:spPr>
          <a:xfrm>
            <a:off x="6308054" y="2309917"/>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利用用户态中断硬件机制，设计无需内核转发的通知机制</a:t>
            </a:r>
            <a:r>
              <a:rPr lang="en-US" altLang="zh-CN" sz="1800" dirty="0">
                <a:latin typeface="+mn-ea"/>
                <a:ea typeface="+mn-ea"/>
              </a:rPr>
              <a:t>(U-notification)</a:t>
            </a:r>
          </a:p>
        </p:txBody>
      </p:sp>
      <p:sp>
        <p:nvSpPr>
          <p:cNvPr id="24" name="椭圆 23">
            <a:extLst>
              <a:ext uri="{FF2B5EF4-FFF2-40B4-BE49-F238E27FC236}">
                <a16:creationId xmlns:a16="http://schemas.microsoft.com/office/drawing/2014/main" id="{03DF12CA-A6B7-482A-B6DC-AEDA58C80B84}"/>
              </a:ext>
            </a:extLst>
          </p:cNvPr>
          <p:cNvSpPr/>
          <p:nvPr/>
        </p:nvSpPr>
        <p:spPr>
          <a:xfrm>
            <a:off x="5651079" y="3212601"/>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02</a:t>
            </a:r>
            <a:endParaRPr lang="zh-CN" altLang="en-US" sz="1200" dirty="0"/>
          </a:p>
        </p:txBody>
      </p:sp>
      <p:sp>
        <p:nvSpPr>
          <p:cNvPr id="25" name="文本框 24">
            <a:extLst>
              <a:ext uri="{FF2B5EF4-FFF2-40B4-BE49-F238E27FC236}">
                <a16:creationId xmlns:a16="http://schemas.microsoft.com/office/drawing/2014/main" id="{DB3F43AD-EFA4-4FAB-BCC8-C7A7197A2F0D}"/>
              </a:ext>
            </a:extLst>
          </p:cNvPr>
          <p:cNvSpPr txBox="1"/>
          <p:nvPr/>
        </p:nvSpPr>
        <p:spPr>
          <a:xfrm>
            <a:off x="6308054" y="3081715"/>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借助共享内存和异步编程机制，设计无需陷入内核的异步系统调用和异步</a:t>
            </a:r>
            <a:r>
              <a:rPr lang="en-US" altLang="zh-CN" sz="1800" dirty="0">
                <a:latin typeface="+mn-ea"/>
                <a:ea typeface="+mn-ea"/>
              </a:rPr>
              <a:t>IPC</a:t>
            </a:r>
            <a:r>
              <a:rPr lang="zh-CN" altLang="en-US" sz="1800" dirty="0">
                <a:latin typeface="+mn-ea"/>
                <a:ea typeface="+mn-ea"/>
              </a:rPr>
              <a:t>框架。</a:t>
            </a:r>
            <a:endParaRPr lang="en-US" altLang="zh-CN" sz="1800" dirty="0">
              <a:latin typeface="+mn-ea"/>
              <a:ea typeface="+mn-ea"/>
            </a:endParaRPr>
          </a:p>
        </p:txBody>
      </p:sp>
      <p:sp>
        <p:nvSpPr>
          <p:cNvPr id="13" name="文本框 12">
            <a:extLst>
              <a:ext uri="{FF2B5EF4-FFF2-40B4-BE49-F238E27FC236}">
                <a16:creationId xmlns:a16="http://schemas.microsoft.com/office/drawing/2014/main" id="{9C71D350-BFF5-1840-9D1A-5847804867A5}"/>
              </a:ext>
            </a:extLst>
          </p:cNvPr>
          <p:cNvSpPr txBox="1"/>
          <p:nvPr/>
        </p:nvSpPr>
        <p:spPr>
          <a:xfrm>
            <a:off x="6200994" y="4115990"/>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意义</a:t>
            </a:r>
          </a:p>
        </p:txBody>
      </p:sp>
      <p:sp>
        <p:nvSpPr>
          <p:cNvPr id="14" name="Freeform 103">
            <a:extLst>
              <a:ext uri="{FF2B5EF4-FFF2-40B4-BE49-F238E27FC236}">
                <a16:creationId xmlns:a16="http://schemas.microsoft.com/office/drawing/2014/main" id="{1123A9D9-FA4F-9545-8F76-C88238301ECD}"/>
              </a:ext>
            </a:extLst>
          </p:cNvPr>
          <p:cNvSpPr>
            <a:spLocks noEditPoints="1"/>
          </p:cNvSpPr>
          <p:nvPr/>
        </p:nvSpPr>
        <p:spPr bwMode="auto">
          <a:xfrm>
            <a:off x="5708572" y="4145804"/>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椭圆 25">
            <a:extLst>
              <a:ext uri="{FF2B5EF4-FFF2-40B4-BE49-F238E27FC236}">
                <a16:creationId xmlns:a16="http://schemas.microsoft.com/office/drawing/2014/main" id="{61E5A38B-A9C3-344A-85F9-4AEE458319A8}"/>
              </a:ext>
            </a:extLst>
          </p:cNvPr>
          <p:cNvSpPr/>
          <p:nvPr/>
        </p:nvSpPr>
        <p:spPr>
          <a:xfrm>
            <a:off x="5654490" y="5018674"/>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00</a:t>
            </a:r>
            <a:endParaRPr lang="zh-CN" altLang="en-US" sz="1200" dirty="0"/>
          </a:p>
        </p:txBody>
      </p:sp>
      <p:sp>
        <p:nvSpPr>
          <p:cNvPr id="27" name="文本框 26">
            <a:extLst>
              <a:ext uri="{FF2B5EF4-FFF2-40B4-BE49-F238E27FC236}">
                <a16:creationId xmlns:a16="http://schemas.microsoft.com/office/drawing/2014/main" id="{F1B9E6F0-11E7-EF46-8401-5523D37C62C1}"/>
              </a:ext>
            </a:extLst>
          </p:cNvPr>
          <p:cNvSpPr txBox="1"/>
          <p:nvPr/>
        </p:nvSpPr>
        <p:spPr>
          <a:xfrm>
            <a:off x="6311465" y="4887788"/>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减少系统中的特权级切换，提升用户态并发性，进而提升系统的整体性能。</a:t>
            </a:r>
            <a:endParaRPr lang="en-US" altLang="zh-CN" sz="1800" dirty="0">
              <a:latin typeface="+mn-ea"/>
              <a:ea typeface="+mn-ea"/>
            </a:endParaRPr>
          </a:p>
        </p:txBody>
      </p:sp>
    </p:spTree>
    <p:extLst>
      <p:ext uri="{BB962C8B-B14F-4D97-AF65-F5344CB8AC3E}">
        <p14:creationId xmlns:p14="http://schemas.microsoft.com/office/powerpoint/2010/main" val="193086820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-L4</a:t>
            </a:r>
            <a:r>
              <a:rPr lang="zh-CN" altLang="en-US" dirty="0"/>
              <a:t>系列优化</a:t>
            </a:r>
          </a:p>
        </p:txBody>
      </p:sp>
      <p:sp>
        <p:nvSpPr>
          <p:cNvPr id="6" name="矩形 5">
            <a:extLst>
              <a:ext uri="{FF2B5EF4-FFF2-40B4-BE49-F238E27FC236}">
                <a16:creationId xmlns:a16="http://schemas.microsoft.com/office/drawing/2014/main" id="{B383756C-A65F-4FBD-A48F-31D430FCF6E2}"/>
              </a:ext>
            </a:extLst>
          </p:cNvPr>
          <p:cNvSpPr/>
          <p:nvPr/>
        </p:nvSpPr>
        <p:spPr>
          <a:xfrm>
            <a:off x="364228" y="1748484"/>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F8F7E9C-4986-4FEA-9D28-CF9E69783860}"/>
              </a:ext>
            </a:extLst>
          </p:cNvPr>
          <p:cNvSpPr txBox="1"/>
          <p:nvPr/>
        </p:nvSpPr>
        <p:spPr>
          <a:xfrm>
            <a:off x="6096000" y="1887889"/>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eaLnBrk="1" hangingPunct="1"/>
            <a:r>
              <a:rPr lang="zh-CN" altLang="en-US" dirty="0">
                <a:solidFill>
                  <a:schemeClr val="bg1"/>
                </a:solidFill>
              </a:rPr>
              <a:t>现代微内核保留了大部分原始的</a:t>
            </a:r>
            <a:r>
              <a:rPr lang="en-US" altLang="zh-CN" dirty="0">
                <a:solidFill>
                  <a:schemeClr val="bg1"/>
                </a:solidFill>
              </a:rPr>
              <a:t>L4</a:t>
            </a:r>
            <a:r>
              <a:rPr lang="zh-CN" altLang="en-US" dirty="0">
                <a:solidFill>
                  <a:schemeClr val="bg1"/>
                </a:solidFill>
              </a:rPr>
              <a:t>微内核的</a:t>
            </a:r>
            <a:r>
              <a:rPr lang="en-US" altLang="zh-CN" dirty="0">
                <a:solidFill>
                  <a:schemeClr val="bg1"/>
                </a:solidFill>
              </a:rPr>
              <a:t>IPC</a:t>
            </a:r>
            <a:r>
              <a:rPr lang="zh-CN" altLang="en-US" dirty="0">
                <a:solidFill>
                  <a:schemeClr val="bg1"/>
                </a:solidFill>
              </a:rPr>
              <a:t>优化手段，如组合系统调用、消息寄存器、快速路径等，也废弃了一些过时的优化，如懒惰调度。在这些优化的最好情况下，一次</a:t>
            </a:r>
            <a:r>
              <a:rPr lang="en-US" altLang="zh-CN" dirty="0">
                <a:solidFill>
                  <a:schemeClr val="bg1"/>
                </a:solidFill>
              </a:rPr>
              <a:t>IPC</a:t>
            </a:r>
            <a:r>
              <a:rPr lang="zh-CN" altLang="en-US" dirty="0">
                <a:solidFill>
                  <a:schemeClr val="bg1"/>
                </a:solidFill>
              </a:rPr>
              <a:t>仅需要两次上下文的切换。</a:t>
            </a:r>
            <a:endParaRPr lang="en-US" altLang="zh-CN" dirty="0">
              <a:solidFill>
                <a:schemeClr val="bg1"/>
              </a:solidFill>
            </a:endParaRPr>
          </a:p>
        </p:txBody>
      </p:sp>
      <p:sp>
        <p:nvSpPr>
          <p:cNvPr id="8" name="矩形: 圆角 93">
            <a:extLst>
              <a:ext uri="{FF2B5EF4-FFF2-40B4-BE49-F238E27FC236}">
                <a16:creationId xmlns:a16="http://schemas.microsoft.com/office/drawing/2014/main" id="{CAFCB78B-2630-4B93-B3A2-0DB0404B37A9}"/>
              </a:ext>
            </a:extLst>
          </p:cNvPr>
          <p:cNvSpPr/>
          <p:nvPr/>
        </p:nvSpPr>
        <p:spPr>
          <a:xfrm>
            <a:off x="6132768" y="1176388"/>
            <a:ext cx="3662877"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2400" b="1" dirty="0">
                <a:solidFill>
                  <a:schemeClr val="accent4"/>
                </a:solidFill>
                <a:latin typeface="+mj-ea"/>
                <a:ea typeface="+mj-ea"/>
              </a:rPr>
              <a:t>L4</a:t>
            </a:r>
            <a:r>
              <a:rPr lang="zh-CN" altLang="en-US" sz="2400" b="1" dirty="0">
                <a:solidFill>
                  <a:schemeClr val="accent4"/>
                </a:solidFill>
                <a:latin typeface="+mj-ea"/>
                <a:ea typeface="+mj-ea"/>
              </a:rPr>
              <a:t>系列微内核的</a:t>
            </a:r>
            <a:r>
              <a:rPr lang="en-US" altLang="zh-CN" sz="2400" b="1" dirty="0">
                <a:solidFill>
                  <a:schemeClr val="accent4"/>
                </a:solidFill>
                <a:latin typeface="+mj-ea"/>
                <a:ea typeface="+mj-ea"/>
              </a:rPr>
              <a:t>IPC</a:t>
            </a:r>
            <a:r>
              <a:rPr lang="zh-CN" altLang="en-US" sz="2400" b="1" dirty="0">
                <a:solidFill>
                  <a:schemeClr val="accent4"/>
                </a:solidFill>
                <a:latin typeface="+mj-ea"/>
                <a:ea typeface="+mj-ea"/>
              </a:rPr>
              <a:t>优化</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5" name="图片 4">
            <a:extLst>
              <a:ext uri="{FF2B5EF4-FFF2-40B4-BE49-F238E27FC236}">
                <a16:creationId xmlns:a16="http://schemas.microsoft.com/office/drawing/2014/main" id="{3F2F7BA7-7B54-4A66-AE7C-C682C9D849B0}"/>
              </a:ext>
            </a:extLst>
          </p:cNvPr>
          <p:cNvPicPr>
            <a:picLocks noChangeAspect="1"/>
          </p:cNvPicPr>
          <p:nvPr/>
        </p:nvPicPr>
        <p:blipFill>
          <a:blip r:embed="rId3"/>
          <a:stretch>
            <a:fillRect/>
          </a:stretch>
        </p:blipFill>
        <p:spPr>
          <a:xfrm>
            <a:off x="461858" y="1609079"/>
            <a:ext cx="5175778" cy="2794461"/>
          </a:xfrm>
          <a:prstGeom prst="rect">
            <a:avLst/>
          </a:prstGeom>
        </p:spPr>
      </p:pic>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形 117">
            <a:extLst>
              <a:ext uri="{FF2B5EF4-FFF2-40B4-BE49-F238E27FC236}">
                <a16:creationId xmlns:a16="http://schemas.microsoft.com/office/drawing/2014/main" id="{B6881CDE-452C-4472-B3E5-7B6F77CAE239}"/>
              </a:ext>
            </a:extLst>
          </p:cNvPr>
          <p:cNvSpPr/>
          <p:nvPr/>
        </p:nvSpPr>
        <p:spPr>
          <a:xfrm>
            <a:off x="5637636" y="4691116"/>
            <a:ext cx="523125" cy="320625"/>
          </a:xfrm>
          <a:custGeom>
            <a:avLst/>
            <a:gdLst>
              <a:gd name="connsiteX0" fmla="*/ 537346 w 523125"/>
              <a:gd name="connsiteY0" fmla="*/ 24891 h 320625"/>
              <a:gd name="connsiteX1" fmla="*/ 530293 w 523125"/>
              <a:gd name="connsiteY1" fmla="*/ 7307 h 320625"/>
              <a:gd name="connsiteX2" fmla="*/ 512827 w 523125"/>
              <a:gd name="connsiteY2" fmla="*/ 0 h 320625"/>
              <a:gd name="connsiteX3" fmla="*/ 404895 w 523125"/>
              <a:gd name="connsiteY3" fmla="*/ 0 h 320625"/>
              <a:gd name="connsiteX4" fmla="*/ 397925 w 523125"/>
              <a:gd name="connsiteY4" fmla="*/ 4658 h 320625"/>
              <a:gd name="connsiteX5" fmla="*/ 399579 w 523125"/>
              <a:gd name="connsiteY5" fmla="*/ 12876 h 320625"/>
              <a:gd name="connsiteX6" fmla="*/ 420403 w 523125"/>
              <a:gd name="connsiteY6" fmla="*/ 33666 h 320625"/>
              <a:gd name="connsiteX7" fmla="*/ 425550 w 523125"/>
              <a:gd name="connsiteY7" fmla="*/ 46018 h 320625"/>
              <a:gd name="connsiteX8" fmla="*/ 420420 w 523125"/>
              <a:gd name="connsiteY8" fmla="*/ 58371 h 320625"/>
              <a:gd name="connsiteX9" fmla="*/ 314782 w 523125"/>
              <a:gd name="connsiteY9" fmla="*/ 163958 h 320625"/>
              <a:gd name="connsiteX10" fmla="*/ 282045 w 523125"/>
              <a:gd name="connsiteY10" fmla="*/ 163958 h 320625"/>
              <a:gd name="connsiteX11" fmla="*/ 213886 w 523125"/>
              <a:gd name="connsiteY11" fmla="*/ 95799 h 320625"/>
              <a:gd name="connsiteX12" fmla="*/ 198699 w 523125"/>
              <a:gd name="connsiteY12" fmla="*/ 89505 h 320625"/>
              <a:gd name="connsiteX13" fmla="*/ 183495 w 523125"/>
              <a:gd name="connsiteY13" fmla="*/ 95799 h 320625"/>
              <a:gd name="connsiteX14" fmla="*/ 6290 w 523125"/>
              <a:gd name="connsiteY14" fmla="*/ 272936 h 320625"/>
              <a:gd name="connsiteX15" fmla="*/ 6290 w 523125"/>
              <a:gd name="connsiteY15" fmla="*/ 303345 h 320625"/>
              <a:gd name="connsiteX16" fmla="*/ 29122 w 523125"/>
              <a:gd name="connsiteY16" fmla="*/ 326177 h 320625"/>
              <a:gd name="connsiteX17" fmla="*/ 44310 w 523125"/>
              <a:gd name="connsiteY17" fmla="*/ 332471 h 320625"/>
              <a:gd name="connsiteX18" fmla="*/ 59514 w 523125"/>
              <a:gd name="connsiteY18" fmla="*/ 326211 h 320625"/>
              <a:gd name="connsiteX19" fmla="*/ 182313 w 523125"/>
              <a:gd name="connsiteY19" fmla="*/ 203411 h 320625"/>
              <a:gd name="connsiteX20" fmla="*/ 215068 w 523125"/>
              <a:gd name="connsiteY20" fmla="*/ 203411 h 320625"/>
              <a:gd name="connsiteX21" fmla="*/ 282011 w 523125"/>
              <a:gd name="connsiteY21" fmla="*/ 270388 h 320625"/>
              <a:gd name="connsiteX22" fmla="*/ 298396 w 523125"/>
              <a:gd name="connsiteY22" fmla="*/ 277138 h 320625"/>
              <a:gd name="connsiteX23" fmla="*/ 314816 w 523125"/>
              <a:gd name="connsiteY23" fmla="*/ 270388 h 320625"/>
              <a:gd name="connsiteX24" fmla="*/ 473711 w 523125"/>
              <a:gd name="connsiteY24" fmla="*/ 111493 h 320625"/>
              <a:gd name="connsiteX25" fmla="*/ 486030 w 523125"/>
              <a:gd name="connsiteY25" fmla="*/ 106380 h 320625"/>
              <a:gd name="connsiteX26" fmla="*/ 498382 w 523125"/>
              <a:gd name="connsiteY26" fmla="*/ 111510 h 320625"/>
              <a:gd name="connsiteX27" fmla="*/ 522901 w 523125"/>
              <a:gd name="connsiteY27" fmla="*/ 136097 h 320625"/>
              <a:gd name="connsiteX28" fmla="*/ 531069 w 523125"/>
              <a:gd name="connsiteY28" fmla="*/ 137768 h 320625"/>
              <a:gd name="connsiteX29" fmla="*/ 535777 w 523125"/>
              <a:gd name="connsiteY29" fmla="*/ 130899 h 320625"/>
              <a:gd name="connsiteX30" fmla="*/ 537346 w 523125"/>
              <a:gd name="connsiteY30" fmla="*/ 24891 h 3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3125" h="320625">
                <a:moveTo>
                  <a:pt x="537346" y="24891"/>
                </a:moveTo>
                <a:cubicBezTo>
                  <a:pt x="537448" y="18326"/>
                  <a:pt x="534900" y="11998"/>
                  <a:pt x="530293" y="7307"/>
                </a:cubicBezTo>
                <a:cubicBezTo>
                  <a:pt x="525720" y="2633"/>
                  <a:pt x="519408" y="0"/>
                  <a:pt x="512827" y="0"/>
                </a:cubicBezTo>
                <a:lnTo>
                  <a:pt x="404895" y="0"/>
                </a:lnTo>
                <a:cubicBezTo>
                  <a:pt x="401840" y="0"/>
                  <a:pt x="399090" y="1839"/>
                  <a:pt x="397925" y="4658"/>
                </a:cubicBezTo>
                <a:cubicBezTo>
                  <a:pt x="396778" y="7476"/>
                  <a:pt x="397436" y="10716"/>
                  <a:pt x="399579" y="12876"/>
                </a:cubicBezTo>
                <a:lnTo>
                  <a:pt x="420403" y="33666"/>
                </a:lnTo>
                <a:cubicBezTo>
                  <a:pt x="423693" y="36939"/>
                  <a:pt x="425550" y="41378"/>
                  <a:pt x="425550" y="46018"/>
                </a:cubicBezTo>
                <a:cubicBezTo>
                  <a:pt x="425550" y="50642"/>
                  <a:pt x="423727" y="55097"/>
                  <a:pt x="420420" y="58371"/>
                </a:cubicBezTo>
                <a:lnTo>
                  <a:pt x="314782" y="163958"/>
                </a:lnTo>
                <a:cubicBezTo>
                  <a:pt x="305737" y="173019"/>
                  <a:pt x="291073" y="173019"/>
                  <a:pt x="282045" y="163958"/>
                </a:cubicBezTo>
                <a:lnTo>
                  <a:pt x="213886" y="95799"/>
                </a:lnTo>
                <a:cubicBezTo>
                  <a:pt x="209853" y="91766"/>
                  <a:pt x="204403" y="89505"/>
                  <a:pt x="198699" y="89505"/>
                </a:cubicBezTo>
                <a:cubicBezTo>
                  <a:pt x="192995" y="89505"/>
                  <a:pt x="187528" y="91766"/>
                  <a:pt x="183495" y="95799"/>
                </a:cubicBezTo>
                <a:lnTo>
                  <a:pt x="6290" y="272936"/>
                </a:lnTo>
                <a:cubicBezTo>
                  <a:pt x="-2097" y="281340"/>
                  <a:pt x="-2097" y="294958"/>
                  <a:pt x="6290" y="303345"/>
                </a:cubicBezTo>
                <a:lnTo>
                  <a:pt x="29122" y="326177"/>
                </a:lnTo>
                <a:cubicBezTo>
                  <a:pt x="33155" y="330210"/>
                  <a:pt x="38606" y="332471"/>
                  <a:pt x="44310" y="332471"/>
                </a:cubicBezTo>
                <a:cubicBezTo>
                  <a:pt x="50013" y="332471"/>
                  <a:pt x="55481" y="330210"/>
                  <a:pt x="59514" y="326211"/>
                </a:cubicBezTo>
                <a:lnTo>
                  <a:pt x="182313" y="203411"/>
                </a:lnTo>
                <a:cubicBezTo>
                  <a:pt x="191358" y="194400"/>
                  <a:pt x="206023" y="194400"/>
                  <a:pt x="215068" y="203411"/>
                </a:cubicBezTo>
                <a:lnTo>
                  <a:pt x="282011" y="270388"/>
                </a:lnTo>
                <a:cubicBezTo>
                  <a:pt x="286365" y="274725"/>
                  <a:pt x="292237" y="277138"/>
                  <a:pt x="298396" y="277138"/>
                </a:cubicBezTo>
                <a:cubicBezTo>
                  <a:pt x="304556" y="277138"/>
                  <a:pt x="310462" y="274691"/>
                  <a:pt x="314816" y="270388"/>
                </a:cubicBezTo>
                <a:lnTo>
                  <a:pt x="473711" y="111493"/>
                </a:lnTo>
                <a:cubicBezTo>
                  <a:pt x="476968" y="108219"/>
                  <a:pt x="481423" y="106380"/>
                  <a:pt x="486030" y="106380"/>
                </a:cubicBezTo>
                <a:cubicBezTo>
                  <a:pt x="490670" y="106380"/>
                  <a:pt x="495125" y="108219"/>
                  <a:pt x="498382" y="111510"/>
                </a:cubicBezTo>
                <a:lnTo>
                  <a:pt x="522901" y="136097"/>
                </a:lnTo>
                <a:cubicBezTo>
                  <a:pt x="525045" y="138240"/>
                  <a:pt x="528234" y="138898"/>
                  <a:pt x="531069" y="137768"/>
                </a:cubicBezTo>
                <a:cubicBezTo>
                  <a:pt x="533870" y="136637"/>
                  <a:pt x="535693" y="133920"/>
                  <a:pt x="535777" y="130899"/>
                </a:cubicBezTo>
                <a:lnTo>
                  <a:pt x="537346" y="24891"/>
                </a:lnTo>
                <a:close/>
              </a:path>
            </a:pathLst>
          </a:custGeom>
          <a:solidFill>
            <a:schemeClr val="accent1"/>
          </a:solidFill>
          <a:ln w="16669" cap="flat">
            <a:noFill/>
            <a:prstDash val="solid"/>
            <a:miter/>
          </a:ln>
        </p:spPr>
        <p:txBody>
          <a:bodyPr rtlCol="0" anchor="ctr"/>
          <a:lstStyle/>
          <a:p>
            <a:pPr>
              <a:lnSpc>
                <a:spcPct val="120000"/>
              </a:lnSpc>
              <a:spcAft>
                <a:spcPts val="100"/>
              </a:spcAft>
            </a:pPr>
            <a:endParaRPr lang="zh-CN" altLang="en-US"/>
          </a:p>
        </p:txBody>
      </p:sp>
      <p:sp>
        <p:nvSpPr>
          <p:cNvPr id="28" name="矩形: 圆角 93">
            <a:extLst>
              <a:ext uri="{FF2B5EF4-FFF2-40B4-BE49-F238E27FC236}">
                <a16:creationId xmlns:a16="http://schemas.microsoft.com/office/drawing/2014/main" id="{AFE4CC70-A6EC-4189-9539-04F0B2FE5086}"/>
              </a:ext>
            </a:extLst>
          </p:cNvPr>
          <p:cNvSpPr/>
          <p:nvPr/>
        </p:nvSpPr>
        <p:spPr>
          <a:xfrm>
            <a:off x="6237667" y="4624014"/>
            <a:ext cx="3662877" cy="8367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2">
                    <a:lumMod val="75000"/>
                  </a:schemeClr>
                </a:solidFill>
                <a:latin typeface="+mj-ea"/>
                <a:ea typeface="+mj-ea"/>
              </a:rPr>
              <a:t>能否进一步减少甚至消除上下文切换的开销？</a:t>
            </a:r>
          </a:p>
        </p:txBody>
      </p:sp>
    </p:spTree>
    <p:extLst>
      <p:ext uri="{BB962C8B-B14F-4D97-AF65-F5344CB8AC3E}">
        <p14:creationId xmlns:p14="http://schemas.microsoft.com/office/powerpoint/2010/main" val="330014915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7491E98-61DD-4249-BE51-736DBAC4431F}"/>
              </a:ext>
            </a:extLst>
          </p:cNvPr>
          <p:cNvPicPr>
            <a:picLocks noChangeAspect="1"/>
          </p:cNvPicPr>
          <p:nvPr/>
        </p:nvPicPr>
        <p:blipFill>
          <a:blip r:embed="rId3"/>
          <a:stretch>
            <a:fillRect/>
          </a:stretch>
        </p:blipFill>
        <p:spPr>
          <a:xfrm>
            <a:off x="5782568" y="1657843"/>
            <a:ext cx="3320546" cy="3723367"/>
          </a:xfrm>
          <a:prstGeom prst="rect">
            <a:avLst/>
          </a:prstGeom>
        </p:spPr>
      </p:pic>
      <p:pic>
        <p:nvPicPr>
          <p:cNvPr id="4" name="图片 3">
            <a:extLst>
              <a:ext uri="{FF2B5EF4-FFF2-40B4-BE49-F238E27FC236}">
                <a16:creationId xmlns:a16="http://schemas.microsoft.com/office/drawing/2014/main" id="{583429ED-1442-4646-AF07-E57D4AD25C58}"/>
              </a:ext>
            </a:extLst>
          </p:cNvPr>
          <p:cNvPicPr>
            <a:picLocks noChangeAspect="1"/>
          </p:cNvPicPr>
          <p:nvPr/>
        </p:nvPicPr>
        <p:blipFill>
          <a:blip r:embed="rId4"/>
          <a:stretch>
            <a:fillRect/>
          </a:stretch>
        </p:blipFill>
        <p:spPr>
          <a:xfrm>
            <a:off x="435526" y="1401113"/>
            <a:ext cx="3128624" cy="4235984"/>
          </a:xfrm>
          <a:prstGeom prst="rect">
            <a:avLst/>
          </a:prstGeom>
        </p:spPr>
      </p:pic>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统一地址空间</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0A10D21-C3D4-4CC5-B2F1-8AC018EF3001}"/>
              </a:ext>
            </a:extLst>
          </p:cNvPr>
          <p:cNvSpPr txBox="1"/>
          <p:nvPr/>
        </p:nvSpPr>
        <p:spPr>
          <a:xfrm>
            <a:off x="3671584" y="3259411"/>
            <a:ext cx="2074984" cy="2485617"/>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eaLnBrk="1" hangingPunct="1"/>
            <a:r>
              <a:rPr lang="zh-CN" altLang="en-US" sz="1800" dirty="0">
                <a:latin typeface="+mn-ea"/>
                <a:ea typeface="+mn-ea"/>
              </a:rPr>
              <a:t>将用户态的处理程序移到内核，避免特权级的切换。如</a:t>
            </a:r>
            <a:r>
              <a:rPr lang="en-US" altLang="zh-CN" sz="1800" dirty="0" err="1">
                <a:latin typeface="+mn-ea"/>
                <a:ea typeface="+mn-ea"/>
                <a:cs typeface="Times New Roman" panose="02020603050405020304" pitchFamily="18" charset="0"/>
              </a:rPr>
              <a:t>Unikernel</a:t>
            </a:r>
            <a:r>
              <a:rPr lang="zh-CN" altLang="en-US" sz="1800" dirty="0">
                <a:latin typeface="+mn-ea"/>
                <a:ea typeface="+mn-ea"/>
              </a:rPr>
              <a:t>，</a:t>
            </a:r>
            <a:r>
              <a:rPr lang="en-US" altLang="zh-CN" sz="1800" dirty="0" err="1">
                <a:latin typeface="+mn-ea"/>
                <a:ea typeface="+mn-ea"/>
                <a:cs typeface="Times New Roman" panose="02020603050405020304" pitchFamily="18" charset="0"/>
              </a:rPr>
              <a:t>Userspace</a:t>
            </a:r>
            <a:r>
              <a:rPr lang="en-US" altLang="zh-CN" sz="1800" dirty="0">
                <a:latin typeface="+mn-ea"/>
                <a:ea typeface="+mn-ea"/>
                <a:cs typeface="Times New Roman" panose="02020603050405020304" pitchFamily="18" charset="0"/>
              </a:rPr>
              <a:t> bypass</a:t>
            </a:r>
            <a:r>
              <a:rPr lang="zh-CN" altLang="en-US" sz="1800" dirty="0">
                <a:latin typeface="+mn-ea"/>
                <a:ea typeface="+mn-ea"/>
              </a:rPr>
              <a:t>等。</a:t>
            </a:r>
          </a:p>
        </p:txBody>
      </p:sp>
      <p:sp>
        <p:nvSpPr>
          <p:cNvPr id="14" name="文本框 13">
            <a:extLst>
              <a:ext uri="{FF2B5EF4-FFF2-40B4-BE49-F238E27FC236}">
                <a16:creationId xmlns:a16="http://schemas.microsoft.com/office/drawing/2014/main" id="{01EF234A-0E47-47BB-853E-2D373C173E21}"/>
              </a:ext>
            </a:extLst>
          </p:cNvPr>
          <p:cNvSpPr txBox="1"/>
          <p:nvPr/>
        </p:nvSpPr>
        <p:spPr>
          <a:xfrm>
            <a:off x="3049369" y="2357449"/>
            <a:ext cx="2373923" cy="589055"/>
          </a:xfrm>
          <a:prstGeom prst="rect">
            <a:avLst/>
          </a:prstGeom>
          <a:solidFill>
            <a:schemeClr val="accent1"/>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用户程序提级</a:t>
            </a:r>
          </a:p>
        </p:txBody>
      </p:sp>
      <p:sp>
        <p:nvSpPr>
          <p:cNvPr id="15" name="文本框 14">
            <a:extLst>
              <a:ext uri="{FF2B5EF4-FFF2-40B4-BE49-F238E27FC236}">
                <a16:creationId xmlns:a16="http://schemas.microsoft.com/office/drawing/2014/main" id="{D84EC551-836A-4A4A-9696-97713C74AB28}"/>
              </a:ext>
            </a:extLst>
          </p:cNvPr>
          <p:cNvSpPr txBox="1"/>
          <p:nvPr/>
        </p:nvSpPr>
        <p:spPr>
          <a:xfrm>
            <a:off x="9193100" y="3259411"/>
            <a:ext cx="2074984" cy="140461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通过</a:t>
            </a:r>
            <a:r>
              <a:rPr lang="en-US" altLang="zh-CN" sz="1800" dirty="0">
                <a:latin typeface="+mn-ea"/>
                <a:ea typeface="+mn-ea"/>
              </a:rPr>
              <a:t>MMIO</a:t>
            </a:r>
            <a:r>
              <a:rPr lang="zh-CN" altLang="en-US" sz="1800" dirty="0">
                <a:latin typeface="+mn-ea"/>
                <a:ea typeface="+mn-ea"/>
              </a:rPr>
              <a:t>从用户态直接访问硬件设备，从而避免特权级的切换。</a:t>
            </a:r>
          </a:p>
        </p:txBody>
      </p:sp>
      <p:sp>
        <p:nvSpPr>
          <p:cNvPr id="16" name="文本框 15">
            <a:extLst>
              <a:ext uri="{FF2B5EF4-FFF2-40B4-BE49-F238E27FC236}">
                <a16:creationId xmlns:a16="http://schemas.microsoft.com/office/drawing/2014/main" id="{D15F227F-BB83-4BC7-9C65-4C65FA0B34A6}"/>
              </a:ext>
            </a:extLst>
          </p:cNvPr>
          <p:cNvSpPr txBox="1"/>
          <p:nvPr/>
        </p:nvSpPr>
        <p:spPr>
          <a:xfrm>
            <a:off x="8594039" y="2357448"/>
            <a:ext cx="2373923" cy="589055"/>
          </a:xfrm>
          <a:prstGeom prst="rect">
            <a:avLst/>
          </a:prstGeom>
          <a:solidFill>
            <a:srgbClr val="A13F0B"/>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内核旁路</a:t>
            </a:r>
          </a:p>
        </p:txBody>
      </p:sp>
    </p:spTree>
    <p:extLst>
      <p:ext uri="{BB962C8B-B14F-4D97-AF65-F5344CB8AC3E}">
        <p14:creationId xmlns:p14="http://schemas.microsoft.com/office/powerpoint/2010/main" val="164128587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批量系统调用</a:t>
            </a:r>
          </a:p>
        </p:txBody>
      </p:sp>
      <p:sp>
        <p:nvSpPr>
          <p:cNvPr id="6" name="矩形 5">
            <a:extLst>
              <a:ext uri="{FF2B5EF4-FFF2-40B4-BE49-F238E27FC236}">
                <a16:creationId xmlns:a16="http://schemas.microsoft.com/office/drawing/2014/main" id="{B383756C-A65F-4FBD-A48F-31D430FCF6E2}"/>
              </a:ext>
            </a:extLst>
          </p:cNvPr>
          <p:cNvSpPr/>
          <p:nvPr/>
        </p:nvSpPr>
        <p:spPr>
          <a:xfrm>
            <a:off x="364228" y="1748484"/>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F8F7E9C-4986-4FEA-9D28-CF9E69783860}"/>
              </a:ext>
            </a:extLst>
          </p:cNvPr>
          <p:cNvSpPr txBox="1"/>
          <p:nvPr/>
        </p:nvSpPr>
        <p:spPr>
          <a:xfrm>
            <a:off x="6096000" y="1887889"/>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eaLnBrk="1" hangingPunct="1"/>
            <a:r>
              <a:rPr lang="zh-CN" altLang="en-US" dirty="0">
                <a:solidFill>
                  <a:schemeClr val="bg1"/>
                </a:solidFill>
              </a:rPr>
              <a:t>将多个系统调用组合成一次系统调用和一个请求队列，由多个系统调用分摊一次上下文切换的成本。</a:t>
            </a:r>
            <a:endParaRPr lang="en-US" altLang="zh-CN" dirty="0">
              <a:solidFill>
                <a:schemeClr val="bg1"/>
              </a:solidFill>
            </a:endParaRPr>
          </a:p>
        </p:txBody>
      </p:sp>
      <p:sp>
        <p:nvSpPr>
          <p:cNvPr id="8" name="矩形: 圆角 93">
            <a:extLst>
              <a:ext uri="{FF2B5EF4-FFF2-40B4-BE49-F238E27FC236}">
                <a16:creationId xmlns:a16="http://schemas.microsoft.com/office/drawing/2014/main" id="{CAFCB78B-2630-4B93-B3A2-0DB0404B37A9}"/>
              </a:ext>
            </a:extLst>
          </p:cNvPr>
          <p:cNvSpPr/>
          <p:nvPr/>
        </p:nvSpPr>
        <p:spPr>
          <a:xfrm>
            <a:off x="6132768" y="1176388"/>
            <a:ext cx="3662877"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批量系统调用</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93">
            <a:extLst>
              <a:ext uri="{FF2B5EF4-FFF2-40B4-BE49-F238E27FC236}">
                <a16:creationId xmlns:a16="http://schemas.microsoft.com/office/drawing/2014/main" id="{AFE4CC70-A6EC-4189-9539-04F0B2FE5086}"/>
              </a:ext>
            </a:extLst>
          </p:cNvPr>
          <p:cNvSpPr/>
          <p:nvPr/>
        </p:nvSpPr>
        <p:spPr>
          <a:xfrm>
            <a:off x="6237667" y="4624014"/>
            <a:ext cx="5276540" cy="8367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2">
                    <a:lumMod val="75000"/>
                  </a:schemeClr>
                </a:solidFill>
                <a:latin typeface="+mj-ea"/>
                <a:ea typeface="+mj-ea"/>
              </a:rPr>
              <a:t>如何设置提交时机需要取舍，提交间隔过短会导致切换次数变多，提交间隔过长可能会导致接收端饿死。</a:t>
            </a:r>
          </a:p>
        </p:txBody>
      </p:sp>
      <p:pic>
        <p:nvPicPr>
          <p:cNvPr id="4" name="图片 3">
            <a:extLst>
              <a:ext uri="{FF2B5EF4-FFF2-40B4-BE49-F238E27FC236}">
                <a16:creationId xmlns:a16="http://schemas.microsoft.com/office/drawing/2014/main" id="{D92F7531-237F-410F-B42C-C0B928BA5D15}"/>
              </a:ext>
            </a:extLst>
          </p:cNvPr>
          <p:cNvPicPr>
            <a:picLocks noChangeAspect="1"/>
          </p:cNvPicPr>
          <p:nvPr/>
        </p:nvPicPr>
        <p:blipFill>
          <a:blip r:embed="rId3"/>
          <a:stretch>
            <a:fillRect/>
          </a:stretch>
        </p:blipFill>
        <p:spPr>
          <a:xfrm>
            <a:off x="677793" y="1887889"/>
            <a:ext cx="5101268" cy="2025015"/>
          </a:xfrm>
          <a:prstGeom prst="rect">
            <a:avLst/>
          </a:prstGeom>
        </p:spPr>
      </p:pic>
      <p:sp>
        <p:nvSpPr>
          <p:cNvPr id="13" name="Freeform 153">
            <a:extLst>
              <a:ext uri="{FF2B5EF4-FFF2-40B4-BE49-F238E27FC236}">
                <a16:creationId xmlns:a16="http://schemas.microsoft.com/office/drawing/2014/main" id="{ECC84F15-E10E-4E59-88A6-6F2D3196AA66}"/>
              </a:ext>
            </a:extLst>
          </p:cNvPr>
          <p:cNvSpPr>
            <a:spLocks noEditPoints="1"/>
          </p:cNvSpPr>
          <p:nvPr/>
        </p:nvSpPr>
        <p:spPr bwMode="auto">
          <a:xfrm>
            <a:off x="5779061" y="4447601"/>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2" y="27"/>
                  <a:pt x="116" y="34"/>
                  <a:pt x="119" y="41"/>
                </a:cubicBezTo>
                <a:cubicBezTo>
                  <a:pt x="122" y="48"/>
                  <a:pt x="123" y="56"/>
                  <a:pt x="123" y="64"/>
                </a:cubicBezTo>
                <a:cubicBezTo>
                  <a:pt x="123" y="72"/>
                  <a:pt x="122" y="80"/>
                  <a:pt x="119" y="87"/>
                </a:cubicBezTo>
                <a:cubicBezTo>
                  <a:pt x="116" y="94"/>
                  <a:pt x="112" y="101"/>
                  <a:pt x="106" y="1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 name="Oval 154">
            <a:extLst>
              <a:ext uri="{FF2B5EF4-FFF2-40B4-BE49-F238E27FC236}">
                <a16:creationId xmlns:a16="http://schemas.microsoft.com/office/drawing/2014/main" id="{60EDCAFF-6ADC-4CA8-A43B-F45F33968159}"/>
              </a:ext>
            </a:extLst>
          </p:cNvPr>
          <p:cNvSpPr>
            <a:spLocks noChangeArrowheads="1"/>
          </p:cNvSpPr>
          <p:nvPr/>
        </p:nvSpPr>
        <p:spPr bwMode="auto">
          <a:xfrm>
            <a:off x="5936223" y="4607939"/>
            <a:ext cx="26988" cy="2698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 name="Oval 155">
            <a:extLst>
              <a:ext uri="{FF2B5EF4-FFF2-40B4-BE49-F238E27FC236}">
                <a16:creationId xmlns:a16="http://schemas.microsoft.com/office/drawing/2014/main" id="{D1230298-5904-4354-9487-57C9D92C62ED}"/>
              </a:ext>
            </a:extLst>
          </p:cNvPr>
          <p:cNvSpPr>
            <a:spLocks noChangeArrowheads="1"/>
          </p:cNvSpPr>
          <p:nvPr/>
        </p:nvSpPr>
        <p:spPr bwMode="auto">
          <a:xfrm>
            <a:off x="6075923" y="4607939"/>
            <a:ext cx="25400" cy="2698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 name="Freeform 156">
            <a:extLst>
              <a:ext uri="{FF2B5EF4-FFF2-40B4-BE49-F238E27FC236}">
                <a16:creationId xmlns:a16="http://schemas.microsoft.com/office/drawing/2014/main" id="{52ED112A-8554-4D79-B443-04F0D1330DDB}"/>
              </a:ext>
            </a:extLst>
          </p:cNvPr>
          <p:cNvSpPr>
            <a:spLocks/>
          </p:cNvSpPr>
          <p:nvPr/>
        </p:nvSpPr>
        <p:spPr bwMode="auto">
          <a:xfrm>
            <a:off x="5891773" y="4739701"/>
            <a:ext cx="255588" cy="79375"/>
          </a:xfrm>
          <a:custGeom>
            <a:avLst/>
            <a:gdLst>
              <a:gd name="T0" fmla="*/ 34 w 68"/>
              <a:gd name="T1" fmla="*/ 0 h 21"/>
              <a:gd name="T2" fmla="*/ 0 w 68"/>
              <a:gd name="T3" fmla="*/ 17 h 21"/>
              <a:gd name="T4" fmla="*/ 0 w 68"/>
              <a:gd name="T5" fmla="*/ 18 h 21"/>
              <a:gd name="T6" fmla="*/ 2 w 68"/>
              <a:gd name="T7" fmla="*/ 20 h 21"/>
              <a:gd name="T8" fmla="*/ 4 w 68"/>
              <a:gd name="T9" fmla="*/ 19 h 21"/>
              <a:gd name="T10" fmla="*/ 8 w 68"/>
              <a:gd name="T11" fmla="*/ 15 h 21"/>
              <a:gd name="T12" fmla="*/ 20 w 68"/>
              <a:gd name="T13" fmla="*/ 7 h 21"/>
              <a:gd name="T14" fmla="*/ 34 w 68"/>
              <a:gd name="T15" fmla="*/ 4 h 21"/>
              <a:gd name="T16" fmla="*/ 48 w 68"/>
              <a:gd name="T17" fmla="*/ 7 h 21"/>
              <a:gd name="T18" fmla="*/ 60 w 68"/>
              <a:gd name="T19" fmla="*/ 15 h 21"/>
              <a:gd name="T20" fmla="*/ 64 w 68"/>
              <a:gd name="T21" fmla="*/ 19 h 21"/>
              <a:gd name="T22" fmla="*/ 68 w 68"/>
              <a:gd name="T23" fmla="*/ 18 h 21"/>
              <a:gd name="T24" fmla="*/ 68 w 68"/>
              <a:gd name="T25" fmla="*/ 17 h 21"/>
              <a:gd name="T26" fmla="*/ 34 w 68"/>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1">
                <a:moveTo>
                  <a:pt x="34" y="0"/>
                </a:moveTo>
                <a:cubicBezTo>
                  <a:pt x="20" y="0"/>
                  <a:pt x="8" y="6"/>
                  <a:pt x="0" y="17"/>
                </a:cubicBezTo>
                <a:cubicBezTo>
                  <a:pt x="0" y="17"/>
                  <a:pt x="0" y="18"/>
                  <a:pt x="0" y="18"/>
                </a:cubicBezTo>
                <a:cubicBezTo>
                  <a:pt x="0" y="19"/>
                  <a:pt x="1" y="20"/>
                  <a:pt x="2" y="20"/>
                </a:cubicBezTo>
                <a:cubicBezTo>
                  <a:pt x="3" y="20"/>
                  <a:pt x="3" y="20"/>
                  <a:pt x="4" y="19"/>
                </a:cubicBezTo>
                <a:cubicBezTo>
                  <a:pt x="5" y="18"/>
                  <a:pt x="6" y="16"/>
                  <a:pt x="8" y="15"/>
                </a:cubicBezTo>
                <a:cubicBezTo>
                  <a:pt x="11" y="12"/>
                  <a:pt x="15" y="9"/>
                  <a:pt x="20" y="7"/>
                </a:cubicBezTo>
                <a:cubicBezTo>
                  <a:pt x="24" y="5"/>
                  <a:pt x="29" y="4"/>
                  <a:pt x="34" y="4"/>
                </a:cubicBezTo>
                <a:cubicBezTo>
                  <a:pt x="39" y="4"/>
                  <a:pt x="44" y="5"/>
                  <a:pt x="48" y="7"/>
                </a:cubicBezTo>
                <a:cubicBezTo>
                  <a:pt x="53" y="9"/>
                  <a:pt x="57" y="12"/>
                  <a:pt x="60" y="15"/>
                </a:cubicBezTo>
                <a:cubicBezTo>
                  <a:pt x="62" y="16"/>
                  <a:pt x="63" y="18"/>
                  <a:pt x="64" y="19"/>
                </a:cubicBezTo>
                <a:cubicBezTo>
                  <a:pt x="66" y="21"/>
                  <a:pt x="68" y="20"/>
                  <a:pt x="68" y="18"/>
                </a:cubicBezTo>
                <a:cubicBezTo>
                  <a:pt x="68" y="18"/>
                  <a:pt x="68" y="17"/>
                  <a:pt x="68" y="17"/>
                </a:cubicBezTo>
                <a:cubicBezTo>
                  <a:pt x="60" y="6"/>
                  <a:pt x="48"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162708936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硬件优化</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0A10D21-C3D4-4CC5-B2F1-8AC018EF3001}"/>
              </a:ext>
            </a:extLst>
          </p:cNvPr>
          <p:cNvSpPr txBox="1"/>
          <p:nvPr/>
        </p:nvSpPr>
        <p:spPr>
          <a:xfrm>
            <a:off x="5034019" y="1859642"/>
            <a:ext cx="5831154" cy="1224566"/>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eaLnBrk="1" hangingPunct="1"/>
            <a:r>
              <a:rPr lang="en-US" altLang="zh-CN" sz="1800" dirty="0" err="1">
                <a:latin typeface="+mn-ea"/>
                <a:ea typeface="+mn-ea"/>
              </a:rPr>
              <a:t>SkyBridge</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通过精心设计一个虚拟化层（</a:t>
            </a:r>
            <a:r>
              <a:rPr lang="en-US" altLang="zh-CN" sz="1800" kern="100" spc="10" dirty="0">
                <a:solidFill>
                  <a:srgbClr val="000000"/>
                </a:solidFill>
                <a:effectLst/>
                <a:latin typeface="Times New Roman" panose="02020603050405020304" pitchFamily="18" charset="0"/>
                <a:ea typeface="方正书宋简体"/>
              </a:rPr>
              <a:t>Root Kernel</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）提供虚拟化的功能，通过</a:t>
            </a:r>
            <a:r>
              <a:rPr lang="en-US" altLang="zh-CN" sz="1800" kern="100" spc="10" dirty="0">
                <a:solidFill>
                  <a:srgbClr val="000000"/>
                </a:solidFill>
                <a:effectLst/>
                <a:latin typeface="Times New Roman" panose="02020603050405020304" pitchFamily="18" charset="0"/>
                <a:ea typeface="方正书宋简体"/>
              </a:rPr>
              <a:t>VMFUNC</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地址空间的直接切换，但这种方案仅适用于</a:t>
            </a:r>
            <a:r>
              <a:rPr lang="zh-CN" altLang="zh-CN" sz="1800" b="1" kern="100" spc="10" dirty="0">
                <a:solidFill>
                  <a:srgbClr val="000000"/>
                </a:solidFill>
                <a:effectLst/>
                <a:latin typeface="Times New Roman" panose="02020603050405020304" pitchFamily="18" charset="0"/>
                <a:ea typeface="方正书宋简体"/>
                <a:cs typeface="Times New Roman" panose="02020603050405020304" pitchFamily="18" charset="0"/>
              </a:rPr>
              <a:t>虚拟化环境</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中。</a:t>
            </a:r>
            <a:r>
              <a:rPr lang="zh-CN" altLang="zh-CN" sz="2800" dirty="0">
                <a:effectLst/>
              </a:rPr>
              <a:t> </a:t>
            </a:r>
            <a:endParaRPr lang="zh-CN" altLang="en-US" sz="1800" dirty="0">
              <a:latin typeface="+mn-ea"/>
              <a:ea typeface="+mn-ea"/>
            </a:endParaRPr>
          </a:p>
        </p:txBody>
      </p:sp>
      <p:sp>
        <p:nvSpPr>
          <p:cNvPr id="14" name="文本框 13">
            <a:extLst>
              <a:ext uri="{FF2B5EF4-FFF2-40B4-BE49-F238E27FC236}">
                <a16:creationId xmlns:a16="http://schemas.microsoft.com/office/drawing/2014/main" id="{01EF234A-0E47-47BB-853E-2D373C173E21}"/>
              </a:ext>
            </a:extLst>
          </p:cNvPr>
          <p:cNvSpPr txBox="1"/>
          <p:nvPr/>
        </p:nvSpPr>
        <p:spPr>
          <a:xfrm>
            <a:off x="4773785" y="1143159"/>
            <a:ext cx="2373923" cy="589055"/>
          </a:xfrm>
          <a:prstGeom prst="rect">
            <a:avLst/>
          </a:prstGeom>
          <a:solidFill>
            <a:schemeClr val="accent1"/>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虚拟化指令</a:t>
            </a:r>
          </a:p>
        </p:txBody>
      </p:sp>
      <p:sp>
        <p:nvSpPr>
          <p:cNvPr id="15" name="文本框 14">
            <a:extLst>
              <a:ext uri="{FF2B5EF4-FFF2-40B4-BE49-F238E27FC236}">
                <a16:creationId xmlns:a16="http://schemas.microsoft.com/office/drawing/2014/main" id="{D84EC551-836A-4A4A-9696-97713C74AB28}"/>
              </a:ext>
            </a:extLst>
          </p:cNvPr>
          <p:cNvSpPr txBox="1"/>
          <p:nvPr/>
        </p:nvSpPr>
        <p:spPr>
          <a:xfrm>
            <a:off x="5034018" y="4329998"/>
            <a:ext cx="6069411" cy="158466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en-US" altLang="zh-CN" sz="1800" kern="100" spc="10" dirty="0">
                <a:solidFill>
                  <a:srgbClr val="000000"/>
                </a:solidFill>
                <a:effectLst/>
                <a:latin typeface="Times New Roman" panose="02020603050405020304" pitchFamily="18" charset="0"/>
                <a:ea typeface="方正书宋简体"/>
              </a:rPr>
              <a:t>XPC</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直接使用</a:t>
            </a:r>
            <a:r>
              <a:rPr lang="zh-CN" altLang="en-US" sz="1800" kern="100" spc="10" dirty="0">
                <a:solidFill>
                  <a:srgbClr val="000000"/>
                </a:solidFill>
                <a:effectLst/>
                <a:latin typeface="Times New Roman" panose="02020603050405020304" pitchFamily="18" charset="0"/>
                <a:ea typeface="方正书宋简体"/>
                <a:cs typeface="Times New Roman" panose="02020603050405020304" pitchFamily="18" charset="0"/>
              </a:rPr>
              <a:t>定制化</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硬件来提供一个无需经过内核的同步功能调用，并提供一种新的空间映射机制用于调用者与被调用者之间的零拷贝消息传递，然而该方案</a:t>
            </a:r>
            <a:r>
              <a:rPr lang="zh-CN" altLang="zh-CN" sz="1800" b="1" kern="100" spc="10" dirty="0">
                <a:solidFill>
                  <a:srgbClr val="000000"/>
                </a:solidFill>
                <a:effectLst/>
                <a:latin typeface="Times New Roman" panose="02020603050405020304" pitchFamily="18" charset="0"/>
                <a:ea typeface="方正书宋简体"/>
                <a:cs typeface="Times New Roman" panose="02020603050405020304" pitchFamily="18" charset="0"/>
              </a:rPr>
              <a:t>没有相应的硬件标准</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，也没有一款</a:t>
            </a:r>
            <a:r>
              <a:rPr lang="zh-CN" altLang="zh-CN" sz="1800" b="1" kern="100" spc="10" dirty="0">
                <a:solidFill>
                  <a:srgbClr val="000000"/>
                </a:solidFill>
                <a:effectLst/>
                <a:latin typeface="Times New Roman" panose="02020603050405020304" pitchFamily="18" charset="0"/>
                <a:ea typeface="方正书宋简体"/>
                <a:cs typeface="Times New Roman" panose="02020603050405020304" pitchFamily="18" charset="0"/>
              </a:rPr>
              <a:t>通用的处理器</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对其进行支持。</a:t>
            </a:r>
            <a:r>
              <a:rPr lang="zh-CN" altLang="zh-CN" sz="2800" dirty="0">
                <a:effectLst/>
              </a:rPr>
              <a:t> </a:t>
            </a:r>
            <a:endParaRPr lang="zh-CN" altLang="en-US" sz="1800" dirty="0">
              <a:latin typeface="+mn-ea"/>
              <a:ea typeface="+mn-ea"/>
            </a:endParaRPr>
          </a:p>
        </p:txBody>
      </p:sp>
      <p:sp>
        <p:nvSpPr>
          <p:cNvPr id="16" name="文本框 15">
            <a:extLst>
              <a:ext uri="{FF2B5EF4-FFF2-40B4-BE49-F238E27FC236}">
                <a16:creationId xmlns:a16="http://schemas.microsoft.com/office/drawing/2014/main" id="{D15F227F-BB83-4BC7-9C65-4C65FA0B34A6}"/>
              </a:ext>
            </a:extLst>
          </p:cNvPr>
          <p:cNvSpPr txBox="1"/>
          <p:nvPr/>
        </p:nvSpPr>
        <p:spPr>
          <a:xfrm>
            <a:off x="4773785" y="3556385"/>
            <a:ext cx="2373923" cy="589055"/>
          </a:xfrm>
          <a:prstGeom prst="rect">
            <a:avLst/>
          </a:prstGeom>
          <a:solidFill>
            <a:srgbClr val="A13F0B"/>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特殊硬件</a:t>
            </a:r>
          </a:p>
        </p:txBody>
      </p:sp>
      <p:pic>
        <p:nvPicPr>
          <p:cNvPr id="3" name="图片 2">
            <a:extLst>
              <a:ext uri="{FF2B5EF4-FFF2-40B4-BE49-F238E27FC236}">
                <a16:creationId xmlns:a16="http://schemas.microsoft.com/office/drawing/2014/main" id="{3AC315DB-1D9E-874E-85E6-644BCFE62D42}"/>
              </a:ext>
            </a:extLst>
          </p:cNvPr>
          <p:cNvPicPr>
            <a:picLocks noChangeAspect="1"/>
          </p:cNvPicPr>
          <p:nvPr/>
        </p:nvPicPr>
        <p:blipFill>
          <a:blip r:embed="rId3"/>
          <a:stretch>
            <a:fillRect/>
          </a:stretch>
        </p:blipFill>
        <p:spPr>
          <a:xfrm>
            <a:off x="676272" y="1306976"/>
            <a:ext cx="3830989" cy="2273300"/>
          </a:xfrm>
          <a:prstGeom prst="rect">
            <a:avLst/>
          </a:prstGeom>
        </p:spPr>
      </p:pic>
      <p:pic>
        <p:nvPicPr>
          <p:cNvPr id="5" name="图片 4">
            <a:extLst>
              <a:ext uri="{FF2B5EF4-FFF2-40B4-BE49-F238E27FC236}">
                <a16:creationId xmlns:a16="http://schemas.microsoft.com/office/drawing/2014/main" id="{656CA780-4618-524A-B899-BEDD66B5E948}"/>
              </a:ext>
            </a:extLst>
          </p:cNvPr>
          <p:cNvPicPr>
            <a:picLocks noChangeAspect="1"/>
          </p:cNvPicPr>
          <p:nvPr/>
        </p:nvPicPr>
        <p:blipFill>
          <a:blip r:embed="rId4"/>
          <a:stretch>
            <a:fillRect/>
          </a:stretch>
        </p:blipFill>
        <p:spPr>
          <a:xfrm>
            <a:off x="1404804" y="3453920"/>
            <a:ext cx="2373923" cy="2611315"/>
          </a:xfrm>
          <a:prstGeom prst="rect">
            <a:avLst/>
          </a:prstGeom>
        </p:spPr>
      </p:pic>
    </p:spTree>
    <p:extLst>
      <p:ext uri="{BB962C8B-B14F-4D97-AF65-F5344CB8AC3E}">
        <p14:creationId xmlns:p14="http://schemas.microsoft.com/office/powerpoint/2010/main" val="216959692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硬件优化</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31B193D-DE23-40FC-B76D-2B6AA3118715}"/>
              </a:ext>
            </a:extLst>
          </p:cNvPr>
          <p:cNvSpPr/>
          <p:nvPr/>
        </p:nvSpPr>
        <p:spPr>
          <a:xfrm>
            <a:off x="442914" y="2496630"/>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29FBDF7-FE4E-499A-A219-41C3561EB6A8}"/>
              </a:ext>
            </a:extLst>
          </p:cNvPr>
          <p:cNvSpPr txBox="1"/>
          <p:nvPr/>
        </p:nvSpPr>
        <p:spPr>
          <a:xfrm>
            <a:off x="6174686" y="2636035"/>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285750" indent="-285750" eaLnBrk="1" hangingPunct="1">
              <a:buFont typeface="Arial" panose="020B0604020202020204" pitchFamily="34" charset="0"/>
              <a:buChar char="•"/>
            </a:pPr>
            <a:r>
              <a:rPr lang="zh-CN" altLang="en-US" sz="1800" dirty="0">
                <a:solidFill>
                  <a:schemeClr val="bg1"/>
                </a:solidFill>
                <a:latin typeface="+mn-ea"/>
                <a:ea typeface="+mn-ea"/>
              </a:rPr>
              <a:t>通信过程由硬件直接转发，无需内核参与。</a:t>
            </a:r>
            <a:endParaRPr lang="en-US" altLang="zh-CN" sz="1800" dirty="0">
              <a:solidFill>
                <a:schemeClr val="bg1"/>
              </a:solidFill>
              <a:latin typeface="+mn-ea"/>
              <a:ea typeface="+mn-ea"/>
            </a:endParaRPr>
          </a:p>
          <a:p>
            <a:pPr marL="285750" indent="-285750" eaLnBrk="1" hangingPunct="1">
              <a:buFont typeface="Arial" panose="020B0604020202020204" pitchFamily="34" charset="0"/>
              <a:buChar char="•"/>
            </a:pPr>
            <a:r>
              <a:rPr lang="zh-CN" altLang="en-US" sz="1800" dirty="0">
                <a:solidFill>
                  <a:schemeClr val="bg1"/>
                </a:solidFill>
                <a:latin typeface="+mn-ea"/>
                <a:ea typeface="+mn-ea"/>
              </a:rPr>
              <a:t>被</a:t>
            </a:r>
            <a:r>
              <a:rPr lang="en-US" altLang="zh-CN" sz="1800" dirty="0">
                <a:solidFill>
                  <a:schemeClr val="bg1"/>
                </a:solidFill>
                <a:latin typeface="+mn-ea"/>
                <a:ea typeface="+mn-ea"/>
              </a:rPr>
              <a:t>x86</a:t>
            </a:r>
            <a:r>
              <a:rPr lang="zh-CN" altLang="en-US" sz="1800" dirty="0">
                <a:solidFill>
                  <a:schemeClr val="bg1"/>
                </a:solidFill>
                <a:latin typeface="+mn-ea"/>
                <a:ea typeface="+mn-ea"/>
              </a:rPr>
              <a:t>、</a:t>
            </a:r>
            <a:r>
              <a:rPr lang="en-US" altLang="zh-CN" sz="1800" dirty="0">
                <a:solidFill>
                  <a:schemeClr val="bg1"/>
                </a:solidFill>
                <a:latin typeface="+mn-ea"/>
                <a:ea typeface="+mn-ea"/>
              </a:rPr>
              <a:t>RISC-V</a:t>
            </a:r>
            <a:r>
              <a:rPr lang="zh-CN" altLang="en-US" sz="1800" dirty="0">
                <a:solidFill>
                  <a:schemeClr val="bg1"/>
                </a:solidFill>
                <a:latin typeface="+mn-ea"/>
                <a:ea typeface="+mn-ea"/>
              </a:rPr>
              <a:t>采纳，并有一定程度的支持，通用性更高。</a:t>
            </a:r>
            <a:endParaRPr lang="en-US" altLang="zh-CN" sz="1800" dirty="0">
              <a:solidFill>
                <a:schemeClr val="bg1"/>
              </a:solidFill>
              <a:latin typeface="+mn-ea"/>
              <a:ea typeface="+mn-ea"/>
            </a:endParaRPr>
          </a:p>
          <a:p>
            <a:pPr marL="285750" indent="-285750" eaLnBrk="1" hangingPunct="1">
              <a:buFont typeface="Arial" panose="020B0604020202020204" pitchFamily="34" charset="0"/>
              <a:buChar char="•"/>
            </a:pPr>
            <a:r>
              <a:rPr lang="zh-CN" altLang="en-US" sz="1800" dirty="0">
                <a:solidFill>
                  <a:schemeClr val="bg1"/>
                </a:solidFill>
                <a:latin typeface="+mn-ea"/>
                <a:ea typeface="+mn-ea"/>
              </a:rPr>
              <a:t>提供异步通信的硬件接口，与微内核的异步通知机制有更好地兼容性。</a:t>
            </a:r>
          </a:p>
        </p:txBody>
      </p:sp>
      <p:sp>
        <p:nvSpPr>
          <p:cNvPr id="10" name="矩形: 圆角 93">
            <a:extLst>
              <a:ext uri="{FF2B5EF4-FFF2-40B4-BE49-F238E27FC236}">
                <a16:creationId xmlns:a16="http://schemas.microsoft.com/office/drawing/2014/main" id="{6DD2AB63-9784-4CE2-9E45-4B08407BCC29}"/>
              </a:ext>
            </a:extLst>
          </p:cNvPr>
          <p:cNvSpPr/>
          <p:nvPr/>
        </p:nvSpPr>
        <p:spPr>
          <a:xfrm>
            <a:off x="6211455" y="1924534"/>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用户态中断</a:t>
            </a:r>
          </a:p>
        </p:txBody>
      </p:sp>
      <p:grpSp>
        <p:nvGrpSpPr>
          <p:cNvPr id="11" name="组合 10">
            <a:extLst>
              <a:ext uri="{FF2B5EF4-FFF2-40B4-BE49-F238E27FC236}">
                <a16:creationId xmlns:a16="http://schemas.microsoft.com/office/drawing/2014/main" id="{6B25F554-E03E-4522-BE65-80EE66738033}"/>
              </a:ext>
            </a:extLst>
          </p:cNvPr>
          <p:cNvGrpSpPr/>
          <p:nvPr/>
        </p:nvGrpSpPr>
        <p:grpSpPr>
          <a:xfrm>
            <a:off x="10811838" y="5034461"/>
            <a:ext cx="937250" cy="175081"/>
            <a:chOff x="10802319" y="5357813"/>
            <a:chExt cx="937250" cy="175081"/>
          </a:xfrm>
        </p:grpSpPr>
        <p:cxnSp>
          <p:nvCxnSpPr>
            <p:cNvPr id="13" name="直接连接符 12">
              <a:extLst>
                <a:ext uri="{FF2B5EF4-FFF2-40B4-BE49-F238E27FC236}">
                  <a16:creationId xmlns:a16="http://schemas.microsoft.com/office/drawing/2014/main" id="{07AA145E-3272-402D-9C3C-67E4B04F71CC}"/>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164C48B-480D-4AE3-87CE-3A85A42F4CF6}"/>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D32DF08-ABC0-4806-BE19-AD8562ECC2CB}"/>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14A29AD-CFA2-4AED-8E7E-41078849B0CC}"/>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D2112BA-171A-4EEE-A11A-68E0A159C18A}"/>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DAC903-42B3-4E14-A0DB-EB21A58E301F}"/>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F645166-A063-4D2F-A975-692FBBB50034}"/>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7B743AF-252F-495C-8289-322C6874D0DB}"/>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142862D-A75C-43E4-9053-47767EB0F820}"/>
                </a:ext>
              </a:extLst>
            </p:cNvPr>
            <p:cNvCxnSpPr>
              <a:cxnSpLocks/>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0C86408-63B8-454E-8398-8FCE77E8ED4E}"/>
                </a:ext>
              </a:extLst>
            </p:cNvPr>
            <p:cNvCxnSpPr>
              <a:cxnSpLocks/>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94C66930-CABE-4078-8436-DF7717A5847D}"/>
              </a:ext>
            </a:extLst>
          </p:cNvPr>
          <p:cNvSpPr/>
          <p:nvPr/>
        </p:nvSpPr>
        <p:spPr>
          <a:xfrm>
            <a:off x="11713087" y="2496631"/>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a:extLst>
              <a:ext uri="{FF2B5EF4-FFF2-40B4-BE49-F238E27FC236}">
                <a16:creationId xmlns:a16="http://schemas.microsoft.com/office/drawing/2014/main" id="{68D48A7A-9D33-4714-945F-6AD6117E34EF}"/>
              </a:ext>
            </a:extLst>
          </p:cNvPr>
          <p:cNvPicPr>
            <a:picLocks noChangeAspect="1"/>
          </p:cNvPicPr>
          <p:nvPr/>
        </p:nvPicPr>
        <p:blipFill>
          <a:blip r:embed="rId3"/>
          <a:stretch>
            <a:fillRect/>
          </a:stretch>
        </p:blipFill>
        <p:spPr>
          <a:xfrm>
            <a:off x="857293" y="2196411"/>
            <a:ext cx="4903015" cy="2764628"/>
          </a:xfrm>
          <a:prstGeom prst="rect">
            <a:avLst/>
          </a:prstGeom>
        </p:spPr>
      </p:pic>
    </p:spTree>
    <p:extLst>
      <p:ext uri="{BB962C8B-B14F-4D97-AF65-F5344CB8AC3E}">
        <p14:creationId xmlns:p14="http://schemas.microsoft.com/office/powerpoint/2010/main" val="1904648203"/>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6006</TotalTime>
  <Words>1908</Words>
  <Application>Microsoft Macintosh PowerPoint</Application>
  <PresentationFormat>宽屏</PresentationFormat>
  <Paragraphs>185</Paragraphs>
  <Slides>25</Slides>
  <Notes>25</Notes>
  <HiddenSlides>0</HiddenSlides>
  <MMClips>0</MMClips>
  <ScaleCrop>false</ScaleCrop>
  <HeadingPairs>
    <vt:vector size="6" baseType="variant">
      <vt:variant>
        <vt:lpstr>已用的字体</vt:lpstr>
      </vt:variant>
      <vt:variant>
        <vt:i4>5</vt:i4>
      </vt:variant>
      <vt:variant>
        <vt:lpstr>主题</vt:lpstr>
      </vt:variant>
      <vt:variant>
        <vt:i4>18</vt:i4>
      </vt:variant>
      <vt:variant>
        <vt:lpstr>幻灯片标题</vt:lpstr>
      </vt:variant>
      <vt:variant>
        <vt:i4>25</vt:i4>
      </vt:variant>
    </vt:vector>
  </HeadingPairs>
  <TitlesOfParts>
    <vt:vector size="48" baseType="lpstr">
      <vt:lpstr>微软雅黑</vt:lpstr>
      <vt:lpstr>微软雅黑 Light</vt:lpstr>
      <vt:lpstr>Arial</vt:lpstr>
      <vt:lpstr>Century Gothic</vt:lpstr>
      <vt:lpstr>Times New Roman</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PowerPoint 演示文稿</vt:lpstr>
      <vt:lpstr>PowerPoint 演示文稿</vt:lpstr>
      <vt:lpstr>背景及意义</vt:lpstr>
      <vt:lpstr>背景及意义</vt:lpstr>
      <vt:lpstr>国内外研究现状-L4系列优化</vt:lpstr>
      <vt:lpstr>国内外研究现状-统一地址空间</vt:lpstr>
      <vt:lpstr>国内外研究现状-批量系统调用</vt:lpstr>
      <vt:lpstr>国内外研究现状-硬件优化</vt:lpstr>
      <vt:lpstr>国内外研究现状-硬件优化</vt:lpstr>
      <vt:lpstr>国内外研究现状-总结</vt:lpstr>
      <vt:lpstr>系统设计</vt:lpstr>
      <vt:lpstr>设计-U-notification</vt:lpstr>
      <vt:lpstr>设计-支持用户态中断的通知机制</vt:lpstr>
      <vt:lpstr>设计-异步IPC</vt:lpstr>
      <vt:lpstr>设计-异步IPC-异步运行时</vt:lpstr>
      <vt:lpstr>设计-异步系统IPC-共享内存</vt:lpstr>
      <vt:lpstr>设计-异步系统调用</vt:lpstr>
      <vt:lpstr>设计-异步系统调用-执行优先级</vt:lpstr>
      <vt:lpstr>评估-实验环境</vt:lpstr>
      <vt:lpstr>评估-内存分配服务器</vt:lpstr>
      <vt:lpstr>评估-同步IPC vs. 异步IPC</vt:lpstr>
      <vt:lpstr>评估-TCP服务器</vt:lpstr>
      <vt:lpstr>参考文献-1</vt:lpstr>
      <vt:lpstr>参考文献-2</vt:lpstr>
      <vt:lpstr>参考文献-3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东海 廖</cp:lastModifiedBy>
  <cp:revision>641</cp:revision>
  <dcterms:created xsi:type="dcterms:W3CDTF">2016-11-28T11:30:35Z</dcterms:created>
  <dcterms:modified xsi:type="dcterms:W3CDTF">2024-12-19T09:29:37Z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